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6" r:id="rId4"/>
  </p:sldMasterIdLst>
  <p:notesMasterIdLst>
    <p:notesMasterId r:id="rId19"/>
  </p:notesMasterIdLst>
  <p:handoutMasterIdLst>
    <p:handoutMasterId r:id="rId20"/>
  </p:handoutMasterIdLst>
  <p:sldIdLst>
    <p:sldId id="1837" r:id="rId5"/>
    <p:sldId id="1757" r:id="rId6"/>
    <p:sldId id="1761" r:id="rId7"/>
    <p:sldId id="1824" r:id="rId8"/>
    <p:sldId id="1751" r:id="rId9"/>
    <p:sldId id="1772" r:id="rId10"/>
    <p:sldId id="1773" r:id="rId11"/>
    <p:sldId id="1777" r:id="rId12"/>
    <p:sldId id="1786" r:id="rId13"/>
    <p:sldId id="1754" r:id="rId14"/>
    <p:sldId id="1745" r:id="rId15"/>
    <p:sldId id="1838" r:id="rId16"/>
    <p:sldId id="1804" r:id="rId17"/>
    <p:sldId id="1805" r:id="rId18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Roboto Medium" panose="02000000000000000000" pitchFamily="2" charset="0"/>
      <p:regular r:id="rId27"/>
      <p:italic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Univers Condensed" panose="020B0506020202050204" pitchFamily="3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69" roundtripDataSignature="AMtx7mgGaIn0v5KxB2xGIZSQmMN4Q3Hjz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41FF92C-E409-7E58-F50A-B84E9CFF85B6}" name="Jia Sheng Ng" initials="JN" userId="S::jiasheng.ng@teale.com.sg::dc3e5db6-15a5-4c62-abaf-93f0e6d22e9f" providerId="AD"/>
  <p188:author id="{63765B40-9D32-10BE-57F8-C6E87D5A5432}" name="Pierre Rico" initials="PR" userId="S::pierre.r@teale.com.sg::18e8ba43-f47c-4b91-a57a-57a37d093501" providerId="AD"/>
  <p188:author id="{0A0D76A3-31BF-1542-99D6-07AA59E7EDAA}" name="Priya Porcheliyan" initials="PP" userId="S::priya.p@teale.com.sg::430cb436-34f8-45de-a4d5-acfa5e82e35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61"/>
    <a:srgbClr val="F9F9F9"/>
    <a:srgbClr val="4056A5"/>
    <a:srgbClr val="84210B"/>
    <a:srgbClr val="1C5759"/>
    <a:srgbClr val="556A7B"/>
    <a:srgbClr val="FFFFFF"/>
    <a:srgbClr val="0D86C2"/>
    <a:srgbClr val="2B8387"/>
    <a:srgbClr val="4E8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9A2C0-5AAB-4A30-9E2F-4B5AFDA4AE73}" v="4" dt="2022-08-19T02:37:52.2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1633" autoAdjust="0"/>
  </p:normalViewPr>
  <p:slideViewPr>
    <p:cSldViewPr snapToGrid="0" snapToObjects="1">
      <p:cViewPr varScale="1">
        <p:scale>
          <a:sx n="61" d="100"/>
          <a:sy n="61" d="100"/>
        </p:scale>
        <p:origin x="8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3.xml"/><Relationship Id="rId71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70" Type="http://schemas.openxmlformats.org/officeDocument/2006/relationships/presProps" Target="presProps.xml"/><Relationship Id="rId75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69" Type="http://customschemas.google.com/relationships/presentationmetadata" Target="metadata"/><Relationship Id="rId8" Type="http://schemas.openxmlformats.org/officeDocument/2006/relationships/slide" Target="slides/slide4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1472CAE-0914-1941-B3C3-88E97F17F2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D61BC2-A2D7-914D-A59B-379A6B5473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1E29F-9CA5-044D-9777-774DE8FF3FCA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8CD4E7-A574-3342-A455-A4A360035D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2743A-FE27-3D47-BCAB-A61DC18AB4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2A9DC-8758-C24D-B005-8420BDFE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467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35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426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91F260-7C36-49DC-88CB-7725E1B61AC5}" type="slidenum">
              <a:rPr kumimoji="0" lang="en-AU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113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3" indent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endParaRPr lang="en-SG" sz="1200" b="1" dirty="0">
              <a:solidFill>
                <a:srgbClr val="1D5759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1F260-7C36-49DC-88CB-7725E1B61AC5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1371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0"/>
            <a:ext cx="12188827" cy="1905000"/>
          </a:xfrm>
          <a:prstGeom prst="rect">
            <a:avLst/>
          </a:prstGeom>
          <a:solidFill>
            <a:srgbClr val="006465"/>
          </a:solidFill>
          <a:ln>
            <a:solidFill>
              <a:srgbClr val="00646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1" b="0" i="0">
              <a:latin typeface="Helvetica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" y="5102352"/>
            <a:ext cx="12188827" cy="1755648"/>
          </a:xfrm>
          <a:prstGeom prst="rect">
            <a:avLst/>
          </a:prstGeom>
          <a:solidFill>
            <a:srgbClr val="006465"/>
          </a:solidFill>
          <a:ln>
            <a:solidFill>
              <a:srgbClr val="00646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1" b="0" i="0">
              <a:latin typeface="Helvetica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2" y="2286000"/>
            <a:ext cx="9601200" cy="1517904"/>
          </a:xfrm>
          <a:prstGeom prst="rect">
            <a:avLst/>
          </a:prstGeom>
        </p:spPr>
        <p:txBody>
          <a:bodyPr anchor="b"/>
          <a:lstStyle>
            <a:lvl1pPr algn="ctr">
              <a:defRPr sz="540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2" y="3959352"/>
            <a:ext cx="960120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/>
            </a:lvl1pPr>
            <a:lvl2pPr marL="457229" indent="0" algn="ctr">
              <a:buNone/>
              <a:defRPr sz="2800"/>
            </a:lvl2pPr>
            <a:lvl3pPr marL="914457" indent="0" algn="ctr">
              <a:buNone/>
              <a:defRPr sz="2400"/>
            </a:lvl3pPr>
            <a:lvl4pPr marL="1371686" indent="0" algn="ctr">
              <a:buNone/>
              <a:defRPr sz="2000"/>
            </a:lvl4pPr>
            <a:lvl5pPr marL="1828914" indent="0" algn="ctr">
              <a:buNone/>
              <a:defRPr sz="2000"/>
            </a:lvl5pPr>
            <a:lvl6pPr marL="2286142" indent="0" algn="ctr">
              <a:buNone/>
              <a:defRPr sz="2000"/>
            </a:lvl6pPr>
            <a:lvl7pPr marL="2743372" indent="0" algn="ctr">
              <a:buNone/>
              <a:defRPr sz="2000"/>
            </a:lvl7pPr>
            <a:lvl8pPr marL="3200600" indent="0" algn="ctr">
              <a:buNone/>
              <a:defRPr sz="2000"/>
            </a:lvl8pPr>
            <a:lvl9pPr marL="365782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236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0649" y="2350008"/>
            <a:ext cx="4206240" cy="199339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758952"/>
            <a:ext cx="6629401" cy="53309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1"/>
            </a:lvl2pPr>
            <a:lvl3pPr>
              <a:defRPr sz="1600"/>
            </a:lvl3pPr>
            <a:lvl4pPr>
              <a:defRPr sz="1401"/>
            </a:lvl4pPr>
            <a:lvl5pPr>
              <a:defRPr sz="1401"/>
            </a:lvl5pPr>
            <a:lvl6pPr>
              <a:defRPr sz="1401"/>
            </a:lvl6pPr>
            <a:lvl7pPr>
              <a:defRPr sz="1401"/>
            </a:lvl7pPr>
            <a:lvl8pPr>
              <a:defRPr sz="1401"/>
            </a:lvl8pPr>
            <a:lvl9pPr>
              <a:defRPr sz="14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70649" y="4361688"/>
            <a:ext cx="4206240" cy="17282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29" indent="0">
              <a:buNone/>
              <a:defRPr sz="1200"/>
            </a:lvl2pPr>
            <a:lvl3pPr marL="914457" indent="0">
              <a:buNone/>
              <a:defRPr sz="1001"/>
            </a:lvl3pPr>
            <a:lvl4pPr marL="1371686" indent="0">
              <a:buNone/>
              <a:defRPr sz="900"/>
            </a:lvl4pPr>
            <a:lvl5pPr marL="1828914" indent="0">
              <a:buNone/>
              <a:defRPr sz="900"/>
            </a:lvl5pPr>
            <a:lvl6pPr marL="2286142" indent="0">
              <a:buNone/>
              <a:defRPr sz="900"/>
            </a:lvl6pPr>
            <a:lvl7pPr marL="2743372" indent="0">
              <a:buNone/>
              <a:defRPr sz="900"/>
            </a:lvl7pPr>
            <a:lvl8pPr marL="3200600" indent="0">
              <a:buNone/>
              <a:defRPr sz="900"/>
            </a:lvl8pPr>
            <a:lvl9pPr marL="365782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75778" y="6601968"/>
            <a:ext cx="960121" cy="237744"/>
          </a:xfrm>
          <a:prstGeom prst="rect">
            <a:avLst/>
          </a:prstGeom>
        </p:spPr>
        <p:txBody>
          <a:bodyPr/>
          <a:lstStyle/>
          <a:p>
            <a:fld id="{4DB7FB0E-651C-5049-826E-4C32513E24E8}" type="datetime6">
              <a:rPr lang="en-SG" smtClean="0"/>
              <a:t>August 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10803" y="6601968"/>
            <a:ext cx="640080" cy="237744"/>
          </a:xfrm>
          <a:prstGeom prst="rect">
            <a:avLst/>
          </a:prstGeom>
        </p:spPr>
        <p:txBody>
          <a:bodyPr/>
          <a:lstStyle/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4CE30620-F00C-5045-B8E0-C47115FB8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723" y="6599936"/>
            <a:ext cx="7159753" cy="2377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defTabSz="914366"/>
            <a:r>
              <a:rPr lang="en-US"/>
              <a:t>Confidential    |</a:t>
            </a:r>
          </a:p>
        </p:txBody>
      </p:sp>
    </p:spTree>
    <p:extLst>
      <p:ext uri="{BB962C8B-B14F-4D97-AF65-F5344CB8AC3E}">
        <p14:creationId xmlns:p14="http://schemas.microsoft.com/office/powerpoint/2010/main" val="359355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0649" y="2350008"/>
            <a:ext cx="4206240" cy="199339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1751" y="502920"/>
            <a:ext cx="6702553" cy="5843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29" indent="0">
              <a:buNone/>
              <a:defRPr sz="2800"/>
            </a:lvl2pPr>
            <a:lvl3pPr marL="914457" indent="0">
              <a:buNone/>
              <a:defRPr sz="2400"/>
            </a:lvl3pPr>
            <a:lvl4pPr marL="1371686" indent="0">
              <a:buNone/>
              <a:defRPr sz="2000"/>
            </a:lvl4pPr>
            <a:lvl5pPr marL="1828914" indent="0">
              <a:buNone/>
              <a:defRPr sz="2000"/>
            </a:lvl5pPr>
            <a:lvl6pPr marL="2286142" indent="0">
              <a:buNone/>
              <a:defRPr sz="2000"/>
            </a:lvl6pPr>
            <a:lvl7pPr marL="2743372" indent="0">
              <a:buNone/>
              <a:defRPr sz="2000"/>
            </a:lvl7pPr>
            <a:lvl8pPr marL="3200600" indent="0">
              <a:buNone/>
              <a:defRPr sz="2000"/>
            </a:lvl8pPr>
            <a:lvl9pPr marL="365782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70649" y="4361688"/>
            <a:ext cx="4206240" cy="17282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29" indent="0">
              <a:buNone/>
              <a:defRPr sz="1200"/>
            </a:lvl2pPr>
            <a:lvl3pPr marL="914457" indent="0">
              <a:buNone/>
              <a:defRPr sz="1001"/>
            </a:lvl3pPr>
            <a:lvl4pPr marL="1371686" indent="0">
              <a:buNone/>
              <a:defRPr sz="900"/>
            </a:lvl4pPr>
            <a:lvl5pPr marL="1828914" indent="0">
              <a:buNone/>
              <a:defRPr sz="900"/>
            </a:lvl5pPr>
            <a:lvl6pPr marL="2286142" indent="0">
              <a:buNone/>
              <a:defRPr sz="900"/>
            </a:lvl6pPr>
            <a:lvl7pPr marL="2743372" indent="0">
              <a:buNone/>
              <a:defRPr sz="900"/>
            </a:lvl7pPr>
            <a:lvl8pPr marL="3200600" indent="0">
              <a:buNone/>
              <a:defRPr sz="900"/>
            </a:lvl8pPr>
            <a:lvl9pPr marL="365782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75778" y="6601968"/>
            <a:ext cx="960121" cy="237744"/>
          </a:xfrm>
          <a:prstGeom prst="rect">
            <a:avLst/>
          </a:prstGeom>
        </p:spPr>
        <p:txBody>
          <a:bodyPr/>
          <a:lstStyle/>
          <a:p>
            <a:fld id="{86380946-E8D9-2845-A261-184465F4D253}" type="datetime6">
              <a:rPr lang="en-SG" smtClean="0"/>
              <a:t>August 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10803" y="6601968"/>
            <a:ext cx="640080" cy="237744"/>
          </a:xfrm>
          <a:prstGeom prst="rect">
            <a:avLst/>
          </a:prstGeom>
        </p:spPr>
        <p:txBody>
          <a:bodyPr/>
          <a:lstStyle/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17CCF62B-F035-F345-9B00-3B8C5F6A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723" y="6599936"/>
            <a:ext cx="7159753" cy="2377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defTabSz="914366"/>
            <a:r>
              <a:rPr lang="en-US"/>
              <a:t>Confidential    |</a:t>
            </a:r>
          </a:p>
        </p:txBody>
      </p:sp>
    </p:spTree>
    <p:extLst>
      <p:ext uri="{BB962C8B-B14F-4D97-AF65-F5344CB8AC3E}">
        <p14:creationId xmlns:p14="http://schemas.microsoft.com/office/powerpoint/2010/main" val="140096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467360"/>
            <a:ext cx="10871200" cy="6248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41120" y="1901957"/>
            <a:ext cx="9509760" cy="412762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75778" y="6601968"/>
            <a:ext cx="960121" cy="237744"/>
          </a:xfrm>
          <a:prstGeom prst="rect">
            <a:avLst/>
          </a:prstGeom>
        </p:spPr>
        <p:txBody>
          <a:bodyPr/>
          <a:lstStyle/>
          <a:p>
            <a:fld id="{A26D0A38-DE23-EC46-9541-99248944C114}" type="datetime6">
              <a:rPr lang="en-SG" smtClean="0"/>
              <a:t>August 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10803" y="6601968"/>
            <a:ext cx="640080" cy="237744"/>
          </a:xfrm>
          <a:prstGeom prst="rect">
            <a:avLst/>
          </a:prstGeom>
        </p:spPr>
        <p:txBody>
          <a:bodyPr/>
          <a:lstStyle/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9DCAD0A5-CC15-1047-8A50-A37BC30D5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723" y="6599936"/>
            <a:ext cx="7159753" cy="2377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defTabSz="914366"/>
            <a:r>
              <a:rPr lang="en-US"/>
              <a:t>Confidential    |</a:t>
            </a:r>
          </a:p>
        </p:txBody>
      </p:sp>
    </p:spTree>
    <p:extLst>
      <p:ext uri="{BB962C8B-B14F-4D97-AF65-F5344CB8AC3E}">
        <p14:creationId xmlns:p14="http://schemas.microsoft.com/office/powerpoint/2010/main" val="412980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274638"/>
            <a:ext cx="2628900" cy="589756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734300" cy="58975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75778" y="6601968"/>
            <a:ext cx="960121" cy="237744"/>
          </a:xfrm>
          <a:prstGeom prst="rect">
            <a:avLst/>
          </a:prstGeom>
        </p:spPr>
        <p:txBody>
          <a:bodyPr/>
          <a:lstStyle/>
          <a:p>
            <a:fld id="{DA4CBFF2-A57C-9446-9274-E05FA5A44F6D}" type="datetime6">
              <a:rPr lang="en-SG" smtClean="0"/>
              <a:t>August 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10803" y="6601968"/>
            <a:ext cx="640080" cy="237744"/>
          </a:xfrm>
          <a:prstGeom prst="rect">
            <a:avLst/>
          </a:prstGeom>
        </p:spPr>
        <p:txBody>
          <a:bodyPr/>
          <a:lstStyle/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17EA2951-BD22-3145-9D1F-0113264D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723" y="6599936"/>
            <a:ext cx="7159753" cy="2377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defTabSz="914366"/>
            <a:r>
              <a:rPr lang="en-US"/>
              <a:t>Confidential    |</a:t>
            </a:r>
          </a:p>
        </p:txBody>
      </p:sp>
    </p:spTree>
    <p:extLst>
      <p:ext uri="{BB962C8B-B14F-4D97-AF65-F5344CB8AC3E}">
        <p14:creationId xmlns:p14="http://schemas.microsoft.com/office/powerpoint/2010/main" val="197773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467360"/>
            <a:ext cx="10871200" cy="6248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875778" y="6601968"/>
            <a:ext cx="960121" cy="237744"/>
          </a:xfrm>
          <a:prstGeom prst="rect">
            <a:avLst/>
          </a:prstGeom>
        </p:spPr>
        <p:txBody>
          <a:bodyPr/>
          <a:lstStyle/>
          <a:p>
            <a:fld id="{842C7C4B-5660-F54D-B1AC-27FB263FFC01}" type="datetime6">
              <a:rPr lang="en-SG" smtClean="0">
                <a:solidFill>
                  <a:prstClr val="white">
                    <a:tint val="75000"/>
                  </a:prstClr>
                </a:solidFill>
              </a:rPr>
              <a:t>August 22</a:t>
            </a:fld>
            <a:endParaRPr lang="bg-BG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0210803" y="6601968"/>
            <a:ext cx="640080" cy="237744"/>
          </a:xfrm>
          <a:prstGeom prst="rect">
            <a:avLst/>
          </a:prstGeom>
        </p:spPr>
        <p:txBody>
          <a:bodyPr/>
          <a:lstStyle/>
          <a:p>
            <a:fld id="{CA8D9AD5-F248-4919-864A-CFD76CC027D6}" type="slidenum">
              <a:rPr lang="uk-UA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1DC1E5A1-4470-BC4B-A585-D85FF4B5D2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2723" y="6599936"/>
            <a:ext cx="7159753" cy="2377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defTabSz="914366"/>
            <a:r>
              <a:rPr lang="en-US"/>
              <a:t>Confidential    |</a:t>
            </a:r>
          </a:p>
        </p:txBody>
      </p:sp>
    </p:spTree>
    <p:extLst>
      <p:ext uri="{BB962C8B-B14F-4D97-AF65-F5344CB8AC3E}">
        <p14:creationId xmlns:p14="http://schemas.microsoft.com/office/powerpoint/2010/main" val="347269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0400" y="467360"/>
            <a:ext cx="10871200" cy="62484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0210803" y="6601968"/>
            <a:ext cx="640080" cy="237744"/>
          </a:xfrm>
          <a:prstGeom prst="rect">
            <a:avLst/>
          </a:prstGeom>
        </p:spPr>
        <p:txBody>
          <a:bodyPr/>
          <a:lstStyle/>
          <a:p>
            <a:pPr defTabSz="914366"/>
            <a:fld id="{75A4F164-3A46-4CEE-A25C-CA523D5E42F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914366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323" y="942478"/>
            <a:ext cx="11134587" cy="541474"/>
          </a:xfrm>
          <a:prstGeom prst="rect">
            <a:avLst/>
          </a:prstGeom>
        </p:spPr>
        <p:txBody>
          <a:bodyPr lIns="10800" anchor="t" anchorCtr="0"/>
          <a:lstStyle>
            <a:lvl1pPr marL="0" indent="0">
              <a:buNone/>
              <a:defRPr b="0" i="0">
                <a:solidFill>
                  <a:srgbClr val="808080"/>
                </a:solidFill>
                <a:latin typeface="Helvetica Light" charset="0"/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0841A551-C381-F940-B3B2-9C60CC52C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723" y="6599936"/>
            <a:ext cx="7159753" cy="2377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defTabSz="914366"/>
            <a:r>
              <a:rPr lang="en-US"/>
              <a:t>Confidential    |</a:t>
            </a:r>
          </a:p>
        </p:txBody>
      </p:sp>
    </p:spTree>
    <p:extLst>
      <p:ext uri="{BB962C8B-B14F-4D97-AF65-F5344CB8AC3E}">
        <p14:creationId xmlns:p14="http://schemas.microsoft.com/office/powerpoint/2010/main" val="62356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fr-FR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199420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F6E0-63AB-8A42-8952-7220FE5878E8}" type="datetime6">
              <a:rPr lang="en-SG" smtClean="0"/>
              <a:t>August 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72723" y="6599936"/>
            <a:ext cx="7159753" cy="23774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defTabSz="914366"/>
            <a:r>
              <a:rPr lang="en-US"/>
              <a:t>Confidential    |</a:t>
            </a:r>
          </a:p>
        </p:txBody>
      </p:sp>
    </p:spTree>
    <p:extLst>
      <p:ext uri="{BB962C8B-B14F-4D97-AF65-F5344CB8AC3E}">
        <p14:creationId xmlns:p14="http://schemas.microsoft.com/office/powerpoint/2010/main" val="380668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8983E2-70A1-6C45-BEBD-17B7926270E5}"/>
              </a:ext>
            </a:extLst>
          </p:cNvPr>
          <p:cNvSpPr/>
          <p:nvPr userDrawn="1"/>
        </p:nvSpPr>
        <p:spPr>
          <a:xfrm>
            <a:off x="0" y="6578164"/>
            <a:ext cx="12192000" cy="284423"/>
          </a:xfrm>
          <a:prstGeom prst="rect">
            <a:avLst/>
          </a:prstGeom>
          <a:solidFill>
            <a:srgbClr val="006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8" name="Google Shape;8;p6">
            <a:extLst>
              <a:ext uri="{FF2B5EF4-FFF2-40B4-BE49-F238E27FC236}">
                <a16:creationId xmlns:a16="http://schemas.microsoft.com/office/drawing/2014/main" id="{14CDFCBC-ED31-0945-9260-BD54841ECDC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219200" y="65474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BAC42191-CFE5-B843-AF74-2ADE765D3B2C}" type="datetime6">
              <a:rPr lang="en-SG" smtClean="0"/>
              <a:t>August 22</a:t>
            </a:fld>
            <a:endParaRPr lang="en-SG"/>
          </a:p>
        </p:txBody>
      </p:sp>
      <p:sp>
        <p:nvSpPr>
          <p:cNvPr id="10" name="Google Shape;10;p6">
            <a:extLst>
              <a:ext uri="{FF2B5EF4-FFF2-40B4-BE49-F238E27FC236}">
                <a16:creationId xmlns:a16="http://schemas.microsoft.com/office/drawing/2014/main" id="{C752F1BB-2719-1A4F-B40C-37E1004CDD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448800" y="65342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‹#›</a:t>
            </a:fld>
            <a:r>
              <a:rPr lang="en-US"/>
              <a:t> of 17 </a:t>
            </a:r>
          </a:p>
        </p:txBody>
      </p:sp>
      <p:sp>
        <p:nvSpPr>
          <p:cNvPr id="11" name="Google Shape;9;p6">
            <a:extLst>
              <a:ext uri="{FF2B5EF4-FFF2-40B4-BE49-F238E27FC236}">
                <a16:creationId xmlns:a16="http://schemas.microsoft.com/office/drawing/2014/main" id="{49373DD1-9069-FD43-9BC7-C7E1D892911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6547470"/>
            <a:ext cx="1219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Confidential    |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A86E11-6398-0F4A-90FF-83C449784A2D}"/>
              </a:ext>
            </a:extLst>
          </p:cNvPr>
          <p:cNvSpPr/>
          <p:nvPr userDrawn="1"/>
        </p:nvSpPr>
        <p:spPr>
          <a:xfrm>
            <a:off x="833020" y="346104"/>
            <a:ext cx="4605825" cy="694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800" b="1" i="0" u="none" strike="noStrike" kern="1200" cap="none" spc="0" normalizeH="0" baseline="0" noProof="0">
              <a:ln>
                <a:noFill/>
              </a:ln>
              <a:solidFill>
                <a:srgbClr val="1D57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B0EBF0-F4C6-674B-81CD-48E169FBA4EF}"/>
              </a:ext>
            </a:extLst>
          </p:cNvPr>
          <p:cNvSpPr/>
          <p:nvPr userDrawn="1"/>
        </p:nvSpPr>
        <p:spPr>
          <a:xfrm>
            <a:off x="1" y="394746"/>
            <a:ext cx="833019" cy="679987"/>
          </a:xfrm>
          <a:prstGeom prst="rect">
            <a:avLst/>
          </a:prstGeom>
          <a:gradFill flip="none" rotWithShape="1">
            <a:gsLst>
              <a:gs pos="0">
                <a:srgbClr val="1D5759">
                  <a:shade val="30000"/>
                  <a:satMod val="115000"/>
                </a:srgbClr>
              </a:gs>
              <a:gs pos="50000">
                <a:srgbClr val="1D5759">
                  <a:shade val="67500"/>
                  <a:satMod val="115000"/>
                </a:srgbClr>
              </a:gs>
              <a:gs pos="100000">
                <a:srgbClr val="1D5759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4F42E13-4608-DF4D-B0FE-0978FF800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881" y="165867"/>
            <a:ext cx="2703728" cy="61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89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C80D7D7-7D01-5C4C-853C-FED9A83B5B56}"/>
              </a:ext>
            </a:extLst>
          </p:cNvPr>
          <p:cNvSpPr/>
          <p:nvPr userDrawn="1"/>
        </p:nvSpPr>
        <p:spPr>
          <a:xfrm>
            <a:off x="0" y="6578164"/>
            <a:ext cx="12192000" cy="284423"/>
          </a:xfrm>
          <a:prstGeom prst="rect">
            <a:avLst/>
          </a:prstGeom>
          <a:solidFill>
            <a:srgbClr val="006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4" name="Google Shape;8;p6">
            <a:extLst>
              <a:ext uri="{FF2B5EF4-FFF2-40B4-BE49-F238E27FC236}">
                <a16:creationId xmlns:a16="http://schemas.microsoft.com/office/drawing/2014/main" id="{67804430-85D2-3C48-B2DB-A3A155CC4A9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219200" y="65474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BAC42191-CFE5-B843-AF74-2ADE765D3B2C}" type="datetime6">
              <a:rPr lang="en-SG" smtClean="0"/>
              <a:t>August 22</a:t>
            </a:fld>
            <a:endParaRPr lang="en-SG"/>
          </a:p>
        </p:txBody>
      </p:sp>
      <p:sp>
        <p:nvSpPr>
          <p:cNvPr id="15" name="Google Shape;10;p6">
            <a:extLst>
              <a:ext uri="{FF2B5EF4-FFF2-40B4-BE49-F238E27FC236}">
                <a16:creationId xmlns:a16="http://schemas.microsoft.com/office/drawing/2014/main" id="{9ED28DCD-3686-664E-9F51-0D5E9BC2C1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448800" y="65342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‹#›</a:t>
            </a:fld>
            <a:r>
              <a:rPr lang="en-US"/>
              <a:t> of 16 </a:t>
            </a:r>
          </a:p>
        </p:txBody>
      </p:sp>
      <p:sp>
        <p:nvSpPr>
          <p:cNvPr id="16" name="Google Shape;9;p6">
            <a:extLst>
              <a:ext uri="{FF2B5EF4-FFF2-40B4-BE49-F238E27FC236}">
                <a16:creationId xmlns:a16="http://schemas.microsoft.com/office/drawing/2014/main" id="{6B45C1FE-4F0C-9440-BCE3-13D3F7519E8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6547470"/>
            <a:ext cx="1219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Confidential    |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171B3-0957-3E4F-AA19-25488FEA4600}"/>
              </a:ext>
            </a:extLst>
          </p:cNvPr>
          <p:cNvSpPr/>
          <p:nvPr userDrawn="1"/>
        </p:nvSpPr>
        <p:spPr>
          <a:xfrm>
            <a:off x="833020" y="346104"/>
            <a:ext cx="4605825" cy="694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800" b="1" i="0" u="none" strike="noStrike" kern="1200" cap="none" spc="0" normalizeH="0" baseline="0" noProof="0">
              <a:ln>
                <a:noFill/>
              </a:ln>
              <a:solidFill>
                <a:srgbClr val="1D57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EBF399-C5CE-774A-92D8-5384CEBFDA6B}"/>
              </a:ext>
            </a:extLst>
          </p:cNvPr>
          <p:cNvSpPr/>
          <p:nvPr userDrawn="1"/>
        </p:nvSpPr>
        <p:spPr>
          <a:xfrm>
            <a:off x="1" y="394746"/>
            <a:ext cx="833019" cy="679987"/>
          </a:xfrm>
          <a:prstGeom prst="rect">
            <a:avLst/>
          </a:prstGeom>
          <a:gradFill flip="none" rotWithShape="1">
            <a:gsLst>
              <a:gs pos="0">
                <a:srgbClr val="1D5759">
                  <a:shade val="30000"/>
                  <a:satMod val="115000"/>
                </a:srgbClr>
              </a:gs>
              <a:gs pos="50000">
                <a:srgbClr val="1D5759">
                  <a:shade val="67500"/>
                  <a:satMod val="115000"/>
                </a:srgbClr>
              </a:gs>
              <a:gs pos="100000">
                <a:srgbClr val="1D5759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27B97F3-3411-6A47-997A-95D8FCD151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881" y="165867"/>
            <a:ext cx="2703728" cy="61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17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10B66F-433C-E645-BDA1-9A7C729CD5CA}"/>
              </a:ext>
            </a:extLst>
          </p:cNvPr>
          <p:cNvSpPr/>
          <p:nvPr userDrawn="1"/>
        </p:nvSpPr>
        <p:spPr>
          <a:xfrm>
            <a:off x="0" y="6578164"/>
            <a:ext cx="12192000" cy="284423"/>
          </a:xfrm>
          <a:prstGeom prst="rect">
            <a:avLst/>
          </a:prstGeom>
          <a:solidFill>
            <a:srgbClr val="006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8" name="Google Shape;8;p6">
            <a:extLst>
              <a:ext uri="{FF2B5EF4-FFF2-40B4-BE49-F238E27FC236}">
                <a16:creationId xmlns:a16="http://schemas.microsoft.com/office/drawing/2014/main" id="{DA8F7629-75A9-5443-B5D1-4C49B0F8168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219200" y="654746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BAC42191-CFE5-B843-AF74-2ADE765D3B2C}" type="datetime6">
              <a:rPr lang="en-SG" smtClean="0"/>
              <a:t>August 22</a:t>
            </a:fld>
            <a:endParaRPr lang="en-SG"/>
          </a:p>
        </p:txBody>
      </p:sp>
      <p:sp>
        <p:nvSpPr>
          <p:cNvPr id="9" name="Google Shape;10;p6">
            <a:extLst>
              <a:ext uri="{FF2B5EF4-FFF2-40B4-BE49-F238E27FC236}">
                <a16:creationId xmlns:a16="http://schemas.microsoft.com/office/drawing/2014/main" id="{5B62CE7F-CF54-E342-B23B-FB0B9D5DA3B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448800" y="653421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‹#›</a:t>
            </a:fld>
            <a:r>
              <a:rPr lang="en-US"/>
              <a:t> of 16 </a:t>
            </a:r>
          </a:p>
        </p:txBody>
      </p:sp>
      <p:sp>
        <p:nvSpPr>
          <p:cNvPr id="10" name="Google Shape;9;p6">
            <a:extLst>
              <a:ext uri="{FF2B5EF4-FFF2-40B4-BE49-F238E27FC236}">
                <a16:creationId xmlns:a16="http://schemas.microsoft.com/office/drawing/2014/main" id="{6BC8DA28-19A5-534F-BC70-0F2D372968F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6547470"/>
            <a:ext cx="1219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Confidential    |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AB86BC-B4D7-2648-ABAA-3182D299DA7F}"/>
              </a:ext>
            </a:extLst>
          </p:cNvPr>
          <p:cNvSpPr/>
          <p:nvPr userDrawn="1"/>
        </p:nvSpPr>
        <p:spPr>
          <a:xfrm>
            <a:off x="833020" y="346104"/>
            <a:ext cx="4605825" cy="694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800" b="1" i="0" u="none" strike="noStrike" kern="1200" cap="none" spc="0" normalizeH="0" baseline="0" noProof="0">
              <a:ln>
                <a:noFill/>
              </a:ln>
              <a:solidFill>
                <a:srgbClr val="1D57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7BFB4E-151D-0746-8659-AE54AF139765}"/>
              </a:ext>
            </a:extLst>
          </p:cNvPr>
          <p:cNvSpPr/>
          <p:nvPr userDrawn="1"/>
        </p:nvSpPr>
        <p:spPr>
          <a:xfrm>
            <a:off x="1" y="394746"/>
            <a:ext cx="833019" cy="679987"/>
          </a:xfrm>
          <a:prstGeom prst="rect">
            <a:avLst/>
          </a:prstGeom>
          <a:gradFill flip="none" rotWithShape="1">
            <a:gsLst>
              <a:gs pos="0">
                <a:srgbClr val="1D5759">
                  <a:shade val="30000"/>
                  <a:satMod val="115000"/>
                </a:srgbClr>
              </a:gs>
              <a:gs pos="50000">
                <a:srgbClr val="1D5759">
                  <a:shade val="67500"/>
                  <a:satMod val="115000"/>
                </a:srgbClr>
              </a:gs>
              <a:gs pos="100000">
                <a:srgbClr val="1D5759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DA66AD5-40E3-BA45-B276-4F8E392333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881" y="165867"/>
            <a:ext cx="2703728" cy="61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37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74320"/>
            <a:ext cx="12192000" cy="6309360"/>
          </a:xfrm>
          <a:prstGeom prst="rect">
            <a:avLst/>
          </a:prstGeom>
          <a:solidFill>
            <a:srgbClr val="006465"/>
          </a:solidFill>
          <a:ln>
            <a:solidFill>
              <a:srgbClr val="0064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1" b="0" i="0">
              <a:latin typeface="Helvetica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2130552"/>
            <a:ext cx="9601200" cy="23591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2" y="4572000"/>
            <a:ext cx="9601200" cy="84124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29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8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91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142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372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60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82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75778" y="6601968"/>
            <a:ext cx="960121" cy="237744"/>
          </a:xfrm>
          <a:prstGeom prst="rect">
            <a:avLst/>
          </a:prstGeom>
        </p:spPr>
        <p:txBody>
          <a:bodyPr/>
          <a:lstStyle/>
          <a:p>
            <a:fld id="{1A66429E-0927-6F40-ACBA-AD567D4C0853}" type="datetime6">
              <a:rPr lang="en-SG" smtClean="0"/>
              <a:t>August 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10803" y="6601968"/>
            <a:ext cx="640080" cy="237744"/>
          </a:xfrm>
          <a:prstGeom prst="rect">
            <a:avLst/>
          </a:prstGeom>
        </p:spPr>
        <p:txBody>
          <a:bodyPr/>
          <a:lstStyle/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E6943B50-72BE-9144-9076-C40231F4A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723" y="6599936"/>
            <a:ext cx="7159753" cy="2377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defTabSz="914366"/>
            <a:r>
              <a:rPr lang="en-US"/>
              <a:t>Confidential    |</a:t>
            </a:r>
          </a:p>
        </p:txBody>
      </p:sp>
    </p:spTree>
    <p:extLst>
      <p:ext uri="{BB962C8B-B14F-4D97-AF65-F5344CB8AC3E}">
        <p14:creationId xmlns:p14="http://schemas.microsoft.com/office/powerpoint/2010/main" val="18536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467360"/>
            <a:ext cx="10871200" cy="6248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1"/>
            </a:lvl2pPr>
            <a:lvl3pPr>
              <a:defRPr sz="1600"/>
            </a:lvl3pPr>
            <a:lvl4pPr>
              <a:defRPr sz="1401"/>
            </a:lvl4pPr>
            <a:lvl5pPr>
              <a:defRPr sz="1401"/>
            </a:lvl5pPr>
            <a:lvl6pPr>
              <a:defRPr sz="1401"/>
            </a:lvl6pPr>
            <a:lvl7pPr>
              <a:defRPr sz="1401"/>
            </a:lvl7pPr>
            <a:lvl8pPr>
              <a:defRPr sz="1401"/>
            </a:lvl8pPr>
            <a:lvl9pPr>
              <a:defRPr sz="14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1"/>
            </a:lvl2pPr>
            <a:lvl3pPr>
              <a:defRPr sz="1600"/>
            </a:lvl3pPr>
            <a:lvl4pPr>
              <a:defRPr sz="1401"/>
            </a:lvl4pPr>
            <a:lvl5pPr>
              <a:defRPr sz="1401"/>
            </a:lvl5pPr>
            <a:lvl6pPr>
              <a:defRPr sz="1401"/>
            </a:lvl6pPr>
            <a:lvl7pPr>
              <a:defRPr sz="1401"/>
            </a:lvl7pPr>
            <a:lvl8pPr>
              <a:defRPr sz="1401"/>
            </a:lvl8pPr>
            <a:lvl9pPr>
              <a:defRPr sz="14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75778" y="6601968"/>
            <a:ext cx="960121" cy="237744"/>
          </a:xfrm>
          <a:prstGeom prst="rect">
            <a:avLst/>
          </a:prstGeom>
        </p:spPr>
        <p:txBody>
          <a:bodyPr/>
          <a:lstStyle/>
          <a:p>
            <a:fld id="{5394687B-BBD4-A840-88B6-87439FE3303F}" type="datetime6">
              <a:rPr lang="en-SG" smtClean="0"/>
              <a:t>August 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10803" y="6601968"/>
            <a:ext cx="640080" cy="237744"/>
          </a:xfrm>
          <a:prstGeom prst="rect">
            <a:avLst/>
          </a:prstGeom>
        </p:spPr>
        <p:txBody>
          <a:bodyPr/>
          <a:lstStyle/>
          <a:p>
            <a:fld id="{0D06EF73-9DB8-4763-865F-2F88181A4732}" type="slidenum">
              <a:rPr/>
              <a:pPr/>
              <a:t>‹#›</a:t>
            </a:fld>
            <a:endParaRPr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F2A131FC-2345-7249-8A8E-96F47F147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723" y="6599936"/>
            <a:ext cx="7159753" cy="2377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defTabSz="914366"/>
            <a:r>
              <a:rPr lang="en-US"/>
              <a:t>Confidential    |</a:t>
            </a:r>
          </a:p>
        </p:txBody>
      </p:sp>
    </p:spTree>
    <p:extLst>
      <p:ext uri="{BB962C8B-B14F-4D97-AF65-F5344CB8AC3E}">
        <p14:creationId xmlns:p14="http://schemas.microsoft.com/office/powerpoint/2010/main" val="346377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467360"/>
            <a:ext cx="10871200" cy="6248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29" indent="0">
              <a:buNone/>
              <a:defRPr sz="2000" b="1"/>
            </a:lvl2pPr>
            <a:lvl3pPr marL="914457" indent="0">
              <a:buNone/>
              <a:defRPr sz="1801" b="1"/>
            </a:lvl3pPr>
            <a:lvl4pPr marL="1371686" indent="0">
              <a:buNone/>
              <a:defRPr sz="1600" b="1"/>
            </a:lvl4pPr>
            <a:lvl5pPr marL="1828914" indent="0">
              <a:buNone/>
              <a:defRPr sz="1600" b="1"/>
            </a:lvl5pPr>
            <a:lvl6pPr marL="2286142" indent="0">
              <a:buNone/>
              <a:defRPr sz="1600" b="1"/>
            </a:lvl6pPr>
            <a:lvl7pPr marL="2743372" indent="0">
              <a:buNone/>
              <a:defRPr sz="1600" b="1"/>
            </a:lvl7pPr>
            <a:lvl8pPr marL="3200600" indent="0">
              <a:buNone/>
              <a:defRPr sz="1600" b="1"/>
            </a:lvl8pPr>
            <a:lvl9pPr marL="365782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7"/>
            <a:ext cx="4572000" cy="3288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1"/>
            </a:lvl1pPr>
            <a:lvl2pPr>
              <a:defRPr sz="1600"/>
            </a:lvl2pPr>
            <a:lvl3pPr>
              <a:defRPr sz="140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29" indent="0">
              <a:buNone/>
              <a:defRPr sz="2000" b="1"/>
            </a:lvl2pPr>
            <a:lvl3pPr marL="914457" indent="0">
              <a:buNone/>
              <a:defRPr sz="1801" b="1"/>
            </a:lvl3pPr>
            <a:lvl4pPr marL="1371686" indent="0">
              <a:buNone/>
              <a:defRPr sz="1600" b="1"/>
            </a:lvl4pPr>
            <a:lvl5pPr marL="1828914" indent="0">
              <a:buNone/>
              <a:defRPr sz="1600" b="1"/>
            </a:lvl5pPr>
            <a:lvl6pPr marL="2286142" indent="0">
              <a:buNone/>
              <a:defRPr sz="1600" b="1"/>
            </a:lvl6pPr>
            <a:lvl7pPr marL="2743372" indent="0">
              <a:buNone/>
              <a:defRPr sz="1600" b="1"/>
            </a:lvl7pPr>
            <a:lvl8pPr marL="3200600" indent="0">
              <a:buNone/>
              <a:defRPr sz="1600" b="1"/>
            </a:lvl8pPr>
            <a:lvl9pPr marL="365782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7"/>
            <a:ext cx="4572000" cy="3288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1"/>
            </a:lvl1pPr>
            <a:lvl2pPr>
              <a:defRPr sz="1600"/>
            </a:lvl2pPr>
            <a:lvl3pPr>
              <a:defRPr sz="140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75778" y="6601968"/>
            <a:ext cx="960121" cy="237744"/>
          </a:xfrm>
          <a:prstGeom prst="rect">
            <a:avLst/>
          </a:prstGeom>
        </p:spPr>
        <p:txBody>
          <a:bodyPr/>
          <a:lstStyle/>
          <a:p>
            <a:fld id="{AADC0191-D0AD-3947-BD17-243169935030}" type="datetime6">
              <a:rPr lang="en-SG" smtClean="0"/>
              <a:t>August 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10803" y="6601968"/>
            <a:ext cx="640080" cy="237744"/>
          </a:xfrm>
          <a:prstGeom prst="rect">
            <a:avLst/>
          </a:prstGeom>
        </p:spPr>
        <p:txBody>
          <a:bodyPr/>
          <a:lstStyle/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E56283B-2DFF-D441-A9AC-93E8A7D85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723" y="6599936"/>
            <a:ext cx="7159753" cy="2377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defTabSz="914366"/>
            <a:r>
              <a:rPr lang="en-US"/>
              <a:t>Confidential    |</a:t>
            </a:r>
          </a:p>
        </p:txBody>
      </p:sp>
    </p:spTree>
    <p:extLst>
      <p:ext uri="{BB962C8B-B14F-4D97-AF65-F5344CB8AC3E}">
        <p14:creationId xmlns:p14="http://schemas.microsoft.com/office/powerpoint/2010/main" val="312499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875778" y="6601968"/>
            <a:ext cx="960121" cy="237744"/>
          </a:xfrm>
          <a:prstGeom prst="rect">
            <a:avLst/>
          </a:prstGeom>
        </p:spPr>
        <p:txBody>
          <a:bodyPr/>
          <a:lstStyle/>
          <a:p>
            <a:fld id="{9D4448F7-62FC-F84C-889F-B7AB9DC6E0A0}" type="datetime6">
              <a:rPr lang="en-SG" smtClean="0"/>
              <a:t>August 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10803" y="6601968"/>
            <a:ext cx="640080" cy="237744"/>
          </a:xfrm>
          <a:prstGeom prst="rect">
            <a:avLst/>
          </a:prstGeom>
        </p:spPr>
        <p:txBody>
          <a:bodyPr/>
          <a:lstStyle/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408FE097-7811-D649-B335-6BA8BB516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723" y="6599936"/>
            <a:ext cx="7159753" cy="2377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defTabSz="914366"/>
            <a:r>
              <a:rPr lang="en-US"/>
              <a:t>Confidential    |</a:t>
            </a:r>
          </a:p>
        </p:txBody>
      </p:sp>
    </p:spTree>
    <p:extLst>
      <p:ext uri="{BB962C8B-B14F-4D97-AF65-F5344CB8AC3E}">
        <p14:creationId xmlns:p14="http://schemas.microsoft.com/office/powerpoint/2010/main" val="46710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" y="0"/>
            <a:ext cx="12188827" cy="2743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1" b="0" i="0">
              <a:latin typeface="Helvetica Light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875778" y="6601968"/>
            <a:ext cx="960121" cy="237744"/>
          </a:xfrm>
          <a:prstGeom prst="rect">
            <a:avLst/>
          </a:prstGeom>
        </p:spPr>
        <p:txBody>
          <a:bodyPr/>
          <a:lstStyle/>
          <a:p>
            <a:fld id="{0B7DA5A2-4773-4546-86D5-346C022E9BA6}" type="datetime6">
              <a:rPr lang="en-SG" smtClean="0"/>
              <a:t>August 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10803" y="6601968"/>
            <a:ext cx="640080" cy="237744"/>
          </a:xfrm>
          <a:prstGeom prst="rect">
            <a:avLst/>
          </a:prstGeom>
        </p:spPr>
        <p:txBody>
          <a:bodyPr/>
          <a:lstStyle/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35B4D88B-61B9-EE48-8AFF-1182B03A1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723" y="6599936"/>
            <a:ext cx="7159753" cy="2377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defTabSz="914366"/>
            <a:r>
              <a:rPr lang="en-US"/>
              <a:t>Confidential    |</a:t>
            </a:r>
          </a:p>
        </p:txBody>
      </p:sp>
    </p:spTree>
    <p:extLst>
      <p:ext uri="{BB962C8B-B14F-4D97-AF65-F5344CB8AC3E}">
        <p14:creationId xmlns:p14="http://schemas.microsoft.com/office/powerpoint/2010/main" val="72116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6"/>
          <p:cNvSpPr>
            <a:spLocks noGrp="1"/>
          </p:cNvSpPr>
          <p:nvPr>
            <p:ph type="body" idx="1"/>
          </p:nvPr>
        </p:nvSpPr>
        <p:spPr>
          <a:xfrm>
            <a:off x="250423" y="1277815"/>
            <a:ext cx="11691154" cy="5243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081692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4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marL="0" indent="0" algn="ctr" defTabSz="914457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200" b="1" i="0" kern="1200">
          <a:solidFill>
            <a:schemeClr val="bg2"/>
          </a:solidFill>
          <a:latin typeface="Geomanist" charset="0"/>
          <a:ea typeface="Geomanist" charset="0"/>
          <a:cs typeface="Geomanist" charset="0"/>
        </a:defRPr>
      </a:lvl1pPr>
    </p:titleStyle>
    <p:bodyStyle>
      <a:lvl1pPr marL="274337" indent="-228614" algn="ctr" defTabSz="914457" rtl="0" eaLnBrk="1" latinLnBrk="0" hangingPunct="1">
        <a:lnSpc>
          <a:spcPct val="90000"/>
        </a:lnSpc>
        <a:spcBef>
          <a:spcPts val="1801"/>
        </a:spcBef>
        <a:buSzPct val="80000"/>
        <a:buFont typeface="Arial" pitchFamily="34" charset="0"/>
        <a:buChar char="•"/>
        <a:defRPr sz="1600" b="0" i="0" kern="1200">
          <a:solidFill>
            <a:schemeClr val="bg2">
              <a:lumMod val="75000"/>
              <a:lumOff val="25000"/>
            </a:schemeClr>
          </a:solidFill>
          <a:latin typeface="Geomanist" charset="0"/>
          <a:ea typeface="Geomanist" charset="0"/>
          <a:cs typeface="Geomanist" charset="0"/>
        </a:defRPr>
      </a:lvl1pPr>
      <a:lvl2pPr marL="594398" indent="-228614" algn="ctr" defTabSz="914457" rtl="0" eaLnBrk="1" latinLnBrk="0" hangingPunct="1">
        <a:lnSpc>
          <a:spcPct val="90000"/>
        </a:lnSpc>
        <a:spcBef>
          <a:spcPts val="1001"/>
        </a:spcBef>
        <a:buSzPct val="80000"/>
        <a:buFont typeface="Arial" pitchFamily="34" charset="0"/>
        <a:buChar char="•"/>
        <a:defRPr sz="1801" b="0" i="0" kern="1200">
          <a:solidFill>
            <a:schemeClr val="bg2">
              <a:lumMod val="75000"/>
              <a:lumOff val="25000"/>
            </a:schemeClr>
          </a:solidFill>
          <a:latin typeface="Geomanist" charset="0"/>
          <a:ea typeface="Geomanist" charset="0"/>
          <a:cs typeface="Geomanist" charset="0"/>
        </a:defRPr>
      </a:lvl2pPr>
      <a:lvl3pPr marL="914457" indent="-228614" algn="ctr" defTabSz="914457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600" b="0" i="0" kern="1200">
          <a:solidFill>
            <a:schemeClr val="bg2">
              <a:lumMod val="75000"/>
              <a:lumOff val="25000"/>
            </a:schemeClr>
          </a:solidFill>
          <a:latin typeface="Geomanist" charset="0"/>
          <a:ea typeface="Geomanist" charset="0"/>
          <a:cs typeface="Geomanist" charset="0"/>
        </a:defRPr>
      </a:lvl3pPr>
      <a:lvl4pPr marL="1234518" indent="-228614" algn="ctr" defTabSz="914457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1" b="0" i="0" kern="1200">
          <a:solidFill>
            <a:schemeClr val="bg2">
              <a:lumMod val="75000"/>
              <a:lumOff val="25000"/>
            </a:schemeClr>
          </a:solidFill>
          <a:latin typeface="Geomanist" charset="0"/>
          <a:ea typeface="Geomanist" charset="0"/>
          <a:cs typeface="Geomanist" charset="0"/>
        </a:defRPr>
      </a:lvl4pPr>
      <a:lvl5pPr marL="1554577" indent="-228614" algn="ctr" defTabSz="914457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1" b="0" i="0" kern="1200">
          <a:solidFill>
            <a:schemeClr val="bg2">
              <a:lumMod val="75000"/>
              <a:lumOff val="25000"/>
            </a:schemeClr>
          </a:solidFill>
          <a:latin typeface="Geomanist" charset="0"/>
          <a:ea typeface="Geomanist" charset="0"/>
          <a:cs typeface="Geomanist" charset="0"/>
        </a:defRPr>
      </a:lvl5pPr>
      <a:lvl6pPr marL="1874638" indent="-228614" algn="l" defTabSz="914457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1" kern="1200">
          <a:solidFill>
            <a:schemeClr val="tx1"/>
          </a:solidFill>
          <a:latin typeface="+mn-lt"/>
          <a:ea typeface="+mn-ea"/>
          <a:cs typeface="+mn-cs"/>
        </a:defRPr>
      </a:lvl6pPr>
      <a:lvl7pPr marL="2194697" indent="-228614" algn="l" defTabSz="914457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1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758" indent="-228614" algn="l" defTabSz="914457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1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817" indent="-228614" algn="l" defTabSz="914457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1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5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29" algn="l" defTabSz="91445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57" algn="l" defTabSz="91445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6" algn="l" defTabSz="91445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914" algn="l" defTabSz="91445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142" algn="l" defTabSz="91445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372" algn="l" defTabSz="91445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600" algn="l" defTabSz="91445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829" algn="l" defTabSz="91445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180">
          <p15:clr>
            <a:srgbClr val="F26B43"/>
          </p15:clr>
        </p15:guide>
        <p15:guide id="4" pos="7265">
          <p15:clr>
            <a:srgbClr val="F26B43"/>
          </p15:clr>
        </p15:guide>
        <p15:guide id="5" orient="horz" pos="935">
          <p15:clr>
            <a:srgbClr val="F26B43"/>
          </p15:clr>
        </p15:guide>
        <p15:guide id="6" orient="horz" pos="1139">
          <p15:clr>
            <a:srgbClr val="F26B43"/>
          </p15:clr>
        </p15:guide>
        <p15:guide id="7" orient="horz" pos="300">
          <p15:clr>
            <a:srgbClr val="F26B43"/>
          </p15:clr>
        </p15:guide>
        <p15:guide id="8" orient="horz" pos="379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tiff"/><Relationship Id="rId39" Type="http://schemas.openxmlformats.org/officeDocument/2006/relationships/image" Target="../media/image64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42" Type="http://schemas.openxmlformats.org/officeDocument/2006/relationships/image" Target="../media/image67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55.jpeg"/><Relationship Id="rId41" Type="http://schemas.openxmlformats.org/officeDocument/2006/relationships/image" Target="../media/image6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1.jpeg"/><Relationship Id="rId40" Type="http://schemas.openxmlformats.org/officeDocument/2006/relationships/image" Target="../media/image65.sv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10" Type="http://schemas.openxmlformats.org/officeDocument/2006/relationships/image" Target="../media/image36.png"/><Relationship Id="rId19" Type="http://schemas.openxmlformats.org/officeDocument/2006/relationships/image" Target="../media/image45.tiff"/><Relationship Id="rId31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43" Type="http://schemas.openxmlformats.org/officeDocument/2006/relationships/image" Target="../media/image68.png"/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hyperlink" Target="mailto:contact@teale.com.sg" TargetMode="External"/><Relationship Id="rId3" Type="http://schemas.microsoft.com/office/2007/relationships/hdphoto" Target="../media/hdphoto1.wdp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hyperlink" Target="https://twitter.com/tealedata" TargetMode="External"/><Relationship Id="rId10" Type="http://schemas.openxmlformats.org/officeDocument/2006/relationships/image" Target="../media/image76.sv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hyperlink" Target="https://www.linkedin.com/company/teale/?originalSubdomain=s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.jpeg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ldweatheronline.com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wer.larc.nasa.gov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.larc.nasa.gov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BDDD0C5-B4BD-F647-9C6B-366D8DAB60F0}"/>
              </a:ext>
            </a:extLst>
          </p:cNvPr>
          <p:cNvSpPr/>
          <p:nvPr/>
        </p:nvSpPr>
        <p:spPr>
          <a:xfrm>
            <a:off x="42000" y="1138780"/>
            <a:ext cx="3656504" cy="5395438"/>
          </a:xfrm>
          <a:prstGeom prst="rect">
            <a:avLst/>
          </a:prstGeom>
          <a:solidFill>
            <a:srgbClr val="0060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3636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596C92-A199-FD47-8435-35C04110CD8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AC42191-CFE5-B843-AF74-2ADE765D3B2C}" type="datetime6">
              <a:rPr lang="en-SG" smtClean="0"/>
              <a:t>August 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45422B-D69E-EC4D-8B7C-15E329E02C2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Confidential    |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88566C-2176-1241-90A4-CCA2EF100AE7}"/>
              </a:ext>
            </a:extLst>
          </p:cNvPr>
          <p:cNvSpPr/>
          <p:nvPr/>
        </p:nvSpPr>
        <p:spPr>
          <a:xfrm>
            <a:off x="833020" y="396268"/>
            <a:ext cx="9793762" cy="587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 sz="2400" b="1">
                <a:solidFill>
                  <a:srgbClr val="1D5759"/>
                </a:solidFill>
                <a:latin typeface="Calibri"/>
              </a:rPr>
              <a:t>Chiller Predictive Analytics – Real time Insights</a:t>
            </a:r>
            <a:endParaRPr lang="en-AU" sz="2400" b="1">
              <a:solidFill>
                <a:srgbClr val="1D5759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6B7AB-2273-B341-AC9D-D468B3C48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74"/>
          <a:stretch/>
        </p:blipFill>
        <p:spPr>
          <a:xfrm>
            <a:off x="608580" y="1550333"/>
            <a:ext cx="10974839" cy="46621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5C5076-6E88-6149-BD14-E7814CA46D93}"/>
              </a:ext>
            </a:extLst>
          </p:cNvPr>
          <p:cNvSpPr/>
          <p:nvPr/>
        </p:nvSpPr>
        <p:spPr>
          <a:xfrm>
            <a:off x="6515979" y="1041880"/>
            <a:ext cx="4868763" cy="11754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bg1"/>
                </a:solidFill>
              </a:rPr>
              <a:t>Event 3rd Day</a:t>
            </a:r>
            <a:endParaRPr lang="en-US" b="1">
              <a:solidFill>
                <a:schemeClr val="bg1"/>
              </a:solidFill>
              <a:cs typeface="Calibri"/>
            </a:endParaRPr>
          </a:p>
          <a:p>
            <a:r>
              <a:rPr lang="en-US">
                <a:solidFill>
                  <a:schemeClr val="bg1"/>
                </a:solidFill>
              </a:rPr>
              <a:t>The kW demand is </a:t>
            </a:r>
            <a:r>
              <a:rPr lang="en-US">
                <a:solidFill>
                  <a:srgbClr val="FF0000"/>
                </a:solidFill>
              </a:rPr>
              <a:t>above</a:t>
            </a:r>
            <a:r>
              <a:rPr lang="en-US">
                <a:solidFill>
                  <a:schemeClr val="bg1"/>
                </a:solidFill>
              </a:rPr>
              <a:t> expectation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r>
              <a:rPr lang="en-US">
                <a:solidFill>
                  <a:schemeClr val="bg1"/>
                </a:solidFill>
              </a:rPr>
              <a:t>Automated alert the Operator &amp; deep-dive into chiller data. </a:t>
            </a:r>
            <a:r>
              <a:rPr lang="en-US" b="1">
                <a:solidFill>
                  <a:schemeClr val="bg1"/>
                </a:solidFill>
              </a:rPr>
              <a:t>OPPORTUNITY LOSSES</a:t>
            </a:r>
            <a:endParaRPr lang="en-AU" b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B4EECB-F14C-354F-B2BF-323CBB353144}"/>
              </a:ext>
            </a:extLst>
          </p:cNvPr>
          <p:cNvSpPr/>
          <p:nvPr/>
        </p:nvSpPr>
        <p:spPr>
          <a:xfrm>
            <a:off x="1901109" y="5273819"/>
            <a:ext cx="4728753" cy="5547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B0F0"/>
                </a:solidFill>
              </a:rPr>
              <a:t>BLUE: REAL data measured by power meter</a:t>
            </a:r>
          </a:p>
          <a:p>
            <a:r>
              <a:rPr lang="en-US" sz="1400">
                <a:solidFill>
                  <a:srgbClr val="FF0000"/>
                </a:solidFill>
              </a:rPr>
              <a:t>RED: PREDICTED data – calculated without power meter</a:t>
            </a:r>
            <a:endParaRPr lang="en-AU" sz="1400">
              <a:solidFill>
                <a:srgbClr val="FF0000"/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C2DE8A1-768D-E84B-A4DE-3FABB64C15F9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70813" y="1854199"/>
            <a:ext cx="840055" cy="754521"/>
          </a:xfrm>
          <a:prstGeom prst="bentConnector2">
            <a:avLst/>
          </a:prstGeom>
          <a:ln w="12700">
            <a:solidFill>
              <a:srgbClr val="0060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F6BFCB-85D6-4A67-8517-A97D36E9002D}"/>
              </a:ext>
            </a:extLst>
          </p:cNvPr>
          <p:cNvSpPr txBox="1"/>
          <p:nvPr/>
        </p:nvSpPr>
        <p:spPr>
          <a:xfrm>
            <a:off x="8506159" y="2842236"/>
            <a:ext cx="5482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$-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FA78D6-FE88-427A-AA61-131766548C1D}"/>
              </a:ext>
            </a:extLst>
          </p:cNvPr>
          <p:cNvSpPr txBox="1"/>
          <p:nvPr/>
        </p:nvSpPr>
        <p:spPr>
          <a:xfrm>
            <a:off x="6994449" y="2559559"/>
            <a:ext cx="5482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$-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B8630D-3C74-E349-A381-FC802CF43D0C}"/>
              </a:ext>
            </a:extLst>
          </p:cNvPr>
          <p:cNvSpPr/>
          <p:nvPr/>
        </p:nvSpPr>
        <p:spPr>
          <a:xfrm>
            <a:off x="1334271" y="3947357"/>
            <a:ext cx="4350919" cy="1141212"/>
          </a:xfrm>
          <a:prstGeom prst="rect">
            <a:avLst/>
          </a:prstGeom>
          <a:solidFill>
            <a:schemeClr val="tx1"/>
          </a:solidFill>
          <a:ln>
            <a:solidFill>
              <a:srgbClr val="006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bg1"/>
                </a:solidFill>
              </a:rPr>
              <a:t>Event 1st Day </a:t>
            </a:r>
          </a:p>
          <a:p>
            <a:r>
              <a:rPr lang="en-US">
                <a:solidFill>
                  <a:schemeClr val="bg1"/>
                </a:solidFill>
              </a:rPr>
              <a:t>The kW demand is </a:t>
            </a:r>
            <a:r>
              <a:rPr lang="en-US">
                <a:solidFill>
                  <a:srgbClr val="FF0000"/>
                </a:solidFill>
              </a:rPr>
              <a:t>below</a:t>
            </a:r>
            <a:r>
              <a:rPr lang="en-US">
                <a:solidFill>
                  <a:schemeClr val="bg1"/>
                </a:solidFill>
              </a:rPr>
              <a:t> expectation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r>
              <a:rPr lang="en-US">
                <a:solidFill>
                  <a:schemeClr val="bg1"/>
                </a:solidFill>
              </a:rPr>
              <a:t>Automated Information / exchange with Operator (OPS confirmation)</a:t>
            </a:r>
            <a:endParaRPr lang="en-AU">
              <a:solidFill>
                <a:schemeClr val="bg1"/>
              </a:solidFill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798D8C3-B7E7-444E-9B72-BEA786D07353}"/>
              </a:ext>
            </a:extLst>
          </p:cNvPr>
          <p:cNvCxnSpPr>
            <a:cxnSpLocks/>
          </p:cNvCxnSpPr>
          <p:nvPr/>
        </p:nvCxnSpPr>
        <p:spPr>
          <a:xfrm flipH="1" flipV="1">
            <a:off x="3401194" y="3187035"/>
            <a:ext cx="36649" cy="774699"/>
          </a:xfrm>
          <a:prstGeom prst="bentConnector3">
            <a:avLst/>
          </a:prstGeom>
          <a:ln w="19050">
            <a:solidFill>
              <a:srgbClr val="0060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31D543B-5411-0948-8BD1-03C6F8168AF1}"/>
              </a:ext>
            </a:extLst>
          </p:cNvPr>
          <p:cNvSpPr txBox="1"/>
          <p:nvPr/>
        </p:nvSpPr>
        <p:spPr>
          <a:xfrm flipH="1">
            <a:off x="-578712" y="297503"/>
            <a:ext cx="1469291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5000">
              <a:solidFill>
                <a:schemeClr val="accent1"/>
              </a:solidFill>
              <a:latin typeface="Roboto Medium"/>
              <a:ea typeface="Roboto Medium"/>
              <a:cs typeface="Poppins Medium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386C8DA0-2807-4B61-8865-43488080C411}"/>
              </a:ext>
            </a:extLst>
          </p:cNvPr>
          <p:cNvSpPr/>
          <p:nvPr/>
        </p:nvSpPr>
        <p:spPr>
          <a:xfrm>
            <a:off x="2877082" y="2281686"/>
            <a:ext cx="1063924" cy="9201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$++</a:t>
            </a:r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17EBC972-1FF7-4163-8261-B9D5F69C05DF}"/>
              </a:ext>
            </a:extLst>
          </p:cNvPr>
          <p:cNvSpPr/>
          <p:nvPr/>
        </p:nvSpPr>
        <p:spPr>
          <a:xfrm>
            <a:off x="5148704" y="1390290"/>
            <a:ext cx="1063924" cy="9201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$ --</a:t>
            </a:r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2565F3EB-9F4B-45A7-AF82-EABA6123693D}"/>
              </a:ext>
            </a:extLst>
          </p:cNvPr>
          <p:cNvSpPr/>
          <p:nvPr/>
        </p:nvSpPr>
        <p:spPr>
          <a:xfrm>
            <a:off x="6845232" y="3431874"/>
            <a:ext cx="1063924" cy="9201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$ --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E97AC-AD60-0819-AEC5-3C16838C6B06}"/>
              </a:ext>
            </a:extLst>
          </p:cNvPr>
          <p:cNvSpPr txBox="1"/>
          <p:nvPr/>
        </p:nvSpPr>
        <p:spPr>
          <a:xfrm flipH="1">
            <a:off x="-619362" y="297503"/>
            <a:ext cx="1469291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5000" dirty="0">
                <a:solidFill>
                  <a:schemeClr val="accent1"/>
                </a:solidFill>
                <a:latin typeface="Roboto Medium"/>
                <a:ea typeface="Roboto Medium"/>
                <a:cs typeface="Poppins Medium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81945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2B846201-E06D-4B9D-B6E3-20505906C56B}"/>
              </a:ext>
            </a:extLst>
          </p:cNvPr>
          <p:cNvSpPr/>
          <p:nvPr/>
        </p:nvSpPr>
        <p:spPr>
          <a:xfrm>
            <a:off x="6264746" y="2872755"/>
            <a:ext cx="2211679" cy="2556463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59CEF9E-98E3-45C5-A6F8-795710EE0416}"/>
              </a:ext>
            </a:extLst>
          </p:cNvPr>
          <p:cNvSpPr/>
          <p:nvPr/>
        </p:nvSpPr>
        <p:spPr>
          <a:xfrm>
            <a:off x="71861" y="159894"/>
            <a:ext cx="2899427" cy="79388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b="1">
              <a:solidFill>
                <a:srgbClr val="FFFF00"/>
              </a:solidFill>
              <a:cs typeface="Calibri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DAEAC32-60B4-43E1-A46E-D59E7184A4CE}"/>
              </a:ext>
            </a:extLst>
          </p:cNvPr>
          <p:cNvSpPr/>
          <p:nvPr/>
        </p:nvSpPr>
        <p:spPr>
          <a:xfrm>
            <a:off x="6273799" y="158235"/>
            <a:ext cx="5772877" cy="2591758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6EF45CD-66B8-47B4-91D4-95D9EBE0736E}"/>
              </a:ext>
            </a:extLst>
          </p:cNvPr>
          <p:cNvSpPr txBox="1"/>
          <p:nvPr/>
        </p:nvSpPr>
        <p:spPr>
          <a:xfrm>
            <a:off x="174163" y="230589"/>
            <a:ext cx="2767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CUSTOMER BASE (SEA / Europe)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02C52F3-6B7D-409C-A264-A1AD84A3667C}"/>
              </a:ext>
            </a:extLst>
          </p:cNvPr>
          <p:cNvGrpSpPr/>
          <p:nvPr/>
        </p:nvGrpSpPr>
        <p:grpSpPr>
          <a:xfrm>
            <a:off x="7042926" y="225336"/>
            <a:ext cx="3788710" cy="409524"/>
            <a:chOff x="6922938" y="436324"/>
            <a:chExt cx="3788710" cy="40952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6B6C07C-32E6-4F01-A62C-5BFD84CAF1A9}"/>
                </a:ext>
              </a:extLst>
            </p:cNvPr>
            <p:cNvSpPr/>
            <p:nvPr/>
          </p:nvSpPr>
          <p:spPr>
            <a:xfrm>
              <a:off x="6973091" y="436324"/>
              <a:ext cx="3688403" cy="40952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453D4A-D7F1-4596-ABBE-DC343A7145EF}"/>
                </a:ext>
              </a:extLst>
            </p:cNvPr>
            <p:cNvSpPr/>
            <p:nvPr/>
          </p:nvSpPr>
          <p:spPr>
            <a:xfrm>
              <a:off x="6922938" y="487198"/>
              <a:ext cx="378871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GB" sz="1400" b="1" kern="0">
                  <a:solidFill>
                    <a:prstClr val="white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Industrial &amp; Logistics facilities</a:t>
              </a:r>
            </a:p>
          </p:txBody>
        </p:sp>
      </p:grpSp>
      <p:pic>
        <p:nvPicPr>
          <p:cNvPr id="94" name="Picture 12" descr="Denis Group - Smart Health">
            <a:extLst>
              <a:ext uri="{FF2B5EF4-FFF2-40B4-BE49-F238E27FC236}">
                <a16:creationId xmlns:a16="http://schemas.microsoft.com/office/drawing/2014/main" id="{0A256C07-43BA-4544-AD58-83E617BD9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115" y="2103957"/>
            <a:ext cx="735040" cy="52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1E003EC6-084B-4335-9CC3-1B7035C0D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069" y="824164"/>
            <a:ext cx="807064" cy="456167"/>
          </a:xfrm>
          <a:prstGeom prst="rect">
            <a:avLst/>
          </a:prstGeom>
        </p:spPr>
      </p:pic>
      <p:pic>
        <p:nvPicPr>
          <p:cNvPr id="96" name="Picture 2" descr="Image result for bosch logo">
            <a:extLst>
              <a:ext uri="{FF2B5EF4-FFF2-40B4-BE49-F238E27FC236}">
                <a16:creationId xmlns:a16="http://schemas.microsoft.com/office/drawing/2014/main" id="{9E981239-9C61-4094-9962-56934CEE9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2604" y="946534"/>
            <a:ext cx="1249706" cy="29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4" descr="Image result for HSL logo">
            <a:extLst>
              <a:ext uri="{FF2B5EF4-FFF2-40B4-BE49-F238E27FC236}">
                <a16:creationId xmlns:a16="http://schemas.microsoft.com/office/drawing/2014/main" id="{3ADD0930-4643-4911-A7BB-DF97BBC9B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38" y="2251107"/>
            <a:ext cx="819756" cy="30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6" descr="Image result for BD singapore logo">
            <a:extLst>
              <a:ext uri="{FF2B5EF4-FFF2-40B4-BE49-F238E27FC236}">
                <a16:creationId xmlns:a16="http://schemas.microsoft.com/office/drawing/2014/main" id="{A62C6645-17A5-4068-AE26-2A71B22E4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733" y="889181"/>
            <a:ext cx="583226" cy="21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10" descr="Image result for seagate logo">
            <a:extLst>
              <a:ext uri="{FF2B5EF4-FFF2-40B4-BE49-F238E27FC236}">
                <a16:creationId xmlns:a16="http://schemas.microsoft.com/office/drawing/2014/main" id="{F126F748-7BBC-420F-B9C4-76E254B92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109" y="739677"/>
            <a:ext cx="713884" cy="53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2" descr="Image result for boustead logo">
            <a:extLst>
              <a:ext uri="{FF2B5EF4-FFF2-40B4-BE49-F238E27FC236}">
                <a16:creationId xmlns:a16="http://schemas.microsoft.com/office/drawing/2014/main" id="{3CC6F664-BB23-4053-957A-4B2441BBB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381" y="2167700"/>
            <a:ext cx="426101" cy="42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4" descr="Image result for fraser centrepoint logo">
            <a:extLst>
              <a:ext uri="{FF2B5EF4-FFF2-40B4-BE49-F238E27FC236}">
                <a16:creationId xmlns:a16="http://schemas.microsoft.com/office/drawing/2014/main" id="{FD9CBB99-9C19-413E-AABA-6881E5300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96" b="30584"/>
          <a:stretch/>
        </p:blipFill>
        <p:spPr bwMode="auto">
          <a:xfrm>
            <a:off x="11142948" y="1573572"/>
            <a:ext cx="769828" cy="29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6" descr="Image result for IFF logo">
            <a:extLst>
              <a:ext uri="{FF2B5EF4-FFF2-40B4-BE49-F238E27FC236}">
                <a16:creationId xmlns:a16="http://schemas.microsoft.com/office/drawing/2014/main" id="{FF051540-0BDD-4962-AE0D-012FA1026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3" t="34448" r="9293" b="33716"/>
          <a:stretch/>
        </p:blipFill>
        <p:spPr bwMode="auto">
          <a:xfrm>
            <a:off x="9271651" y="1581883"/>
            <a:ext cx="741454" cy="30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Image result for rolls royce logo">
            <a:extLst>
              <a:ext uri="{FF2B5EF4-FFF2-40B4-BE49-F238E27FC236}">
                <a16:creationId xmlns:a16="http://schemas.microsoft.com/office/drawing/2014/main" id="{BE696BDE-B7CF-44D5-A5DC-09C4E7232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875" t="4025" r="23477" b="4025"/>
          <a:stretch/>
        </p:blipFill>
        <p:spPr bwMode="auto">
          <a:xfrm>
            <a:off x="6546486" y="425136"/>
            <a:ext cx="431038" cy="73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DFF80B70-5E79-4873-866B-A70340805B3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8586" y="1632139"/>
            <a:ext cx="1193459" cy="290272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034544AC-F83C-434A-AD59-38F9670ADD1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75" y="1473935"/>
            <a:ext cx="902908" cy="483056"/>
          </a:xfrm>
          <a:prstGeom prst="rect">
            <a:avLst/>
          </a:prstGeom>
        </p:spPr>
      </p:pic>
      <p:pic>
        <p:nvPicPr>
          <p:cNvPr id="108" name="Picture 8" descr="Image result for Showa DEnko logo">
            <a:extLst>
              <a:ext uri="{FF2B5EF4-FFF2-40B4-BE49-F238E27FC236}">
                <a16:creationId xmlns:a16="http://schemas.microsoft.com/office/drawing/2014/main" id="{52AC1BF5-BB4F-446C-9ACD-CCC99879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809" y="1616037"/>
            <a:ext cx="738668" cy="25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2" descr="Image result for nestle logo">
            <a:extLst>
              <a:ext uri="{FF2B5EF4-FFF2-40B4-BE49-F238E27FC236}">
                <a16:creationId xmlns:a16="http://schemas.microsoft.com/office/drawing/2014/main" id="{C8EFB5DB-665C-4241-B518-A2DC1AFAC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005" y="2174255"/>
            <a:ext cx="535097" cy="53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55CC6062-0215-4618-B8EA-2DC971881D33}"/>
              </a:ext>
            </a:extLst>
          </p:cNvPr>
          <p:cNvSpPr/>
          <p:nvPr/>
        </p:nvSpPr>
        <p:spPr>
          <a:xfrm>
            <a:off x="6337935" y="2876455"/>
            <a:ext cx="2084520" cy="54318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7980A10-063D-4069-9E92-E3324EE35B5B}"/>
              </a:ext>
            </a:extLst>
          </p:cNvPr>
          <p:cNvSpPr/>
          <p:nvPr/>
        </p:nvSpPr>
        <p:spPr>
          <a:xfrm>
            <a:off x="6171284" y="2840171"/>
            <a:ext cx="2223447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1400" b="1" kern="0">
                <a:latin typeface="Segoe UI"/>
                <a:ea typeface="Segoe UI" panose="020B0502040204020203" pitchFamily="34" charset="0"/>
                <a:cs typeface="Segoe UI"/>
              </a:rPr>
              <a:t>Retail stores , Office/ Commercial </a:t>
            </a:r>
            <a:r>
              <a:rPr lang="en-US" sz="1400" b="1" kern="0" err="1">
                <a:latin typeface="Segoe UI"/>
                <a:ea typeface="Segoe UI" panose="020B0502040204020203" pitchFamily="34" charset="0"/>
                <a:cs typeface="Segoe UI"/>
              </a:rPr>
              <a:t>Bldgs</a:t>
            </a:r>
            <a:endParaRPr lang="en-US" sz="1400" b="1" kern="0">
              <a:latin typeface="Segoe UI"/>
              <a:ea typeface="Segoe UI" panose="020B0502040204020203" pitchFamily="34" charset="0"/>
              <a:cs typeface="Segoe UI"/>
            </a:endParaRP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15F3440E-A518-4C28-916B-2389DCC6A26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5201" b="6027"/>
          <a:stretch/>
        </p:blipFill>
        <p:spPr>
          <a:xfrm>
            <a:off x="6337935" y="4968529"/>
            <a:ext cx="1087241" cy="406472"/>
          </a:xfrm>
          <a:prstGeom prst="rect">
            <a:avLst/>
          </a:prstGeom>
          <a:effectLst/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EE364ADA-861D-49FA-9F12-0EB3789FB58D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7"/>
          <a:stretch/>
        </p:blipFill>
        <p:spPr>
          <a:xfrm>
            <a:off x="7469757" y="3460249"/>
            <a:ext cx="758555" cy="748640"/>
          </a:xfrm>
          <a:prstGeom prst="rect">
            <a:avLst/>
          </a:prstGeom>
          <a:effectLst/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B6409C8F-5C9A-4672-8CCD-560CA6872F7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92961" y="4929493"/>
            <a:ext cx="876301" cy="462644"/>
          </a:xfrm>
          <a:prstGeom prst="rect">
            <a:avLst/>
          </a:prstGeom>
        </p:spPr>
      </p:pic>
      <p:pic>
        <p:nvPicPr>
          <p:cNvPr id="117" name="Picture 24" descr="Image result for cold storage logo">
            <a:extLst>
              <a:ext uri="{FF2B5EF4-FFF2-40B4-BE49-F238E27FC236}">
                <a16:creationId xmlns:a16="http://schemas.microsoft.com/office/drawing/2014/main" id="{2E5F2661-1D02-40F6-8662-D19CF68E7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502" y="4494561"/>
            <a:ext cx="1499602" cy="41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B0252B1B-5662-4588-B502-BFEE09AD6F7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607" y="3444323"/>
            <a:ext cx="1165123" cy="312253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50FDC615-E13D-40A8-B1C0-EB50BDF46FDE}"/>
              </a:ext>
            </a:extLst>
          </p:cNvPr>
          <p:cNvSpPr/>
          <p:nvPr/>
        </p:nvSpPr>
        <p:spPr>
          <a:xfrm>
            <a:off x="8556678" y="2864896"/>
            <a:ext cx="3499131" cy="131137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5140A68-CB55-4619-9DD8-70F338A1E372}"/>
              </a:ext>
            </a:extLst>
          </p:cNvPr>
          <p:cNvSpPr/>
          <p:nvPr/>
        </p:nvSpPr>
        <p:spPr>
          <a:xfrm>
            <a:off x="8662310" y="2886803"/>
            <a:ext cx="3307882" cy="28055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Hotels</a:t>
            </a:r>
            <a:endParaRPr lang="en-AU" sz="1400" b="1" kern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E55557AF-7F77-4887-934B-2A4665C06C23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870"/>
          <a:stretch/>
        </p:blipFill>
        <p:spPr>
          <a:xfrm>
            <a:off x="9531779" y="3636205"/>
            <a:ext cx="1647203" cy="518377"/>
          </a:xfrm>
          <a:prstGeom prst="rect">
            <a:avLst/>
          </a:prstGeom>
          <a:effectLst/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6BA90727-AC0F-41D1-8246-AA317727D0E3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49" b="4800"/>
          <a:stretch/>
        </p:blipFill>
        <p:spPr>
          <a:xfrm>
            <a:off x="11110956" y="3333564"/>
            <a:ext cx="781733" cy="398432"/>
          </a:xfrm>
          <a:prstGeom prst="rect">
            <a:avLst/>
          </a:prstGeom>
          <a:effectLst/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7A6AAEED-AFBC-461D-8F7B-2F0BD558FBEB}"/>
              </a:ext>
            </a:extLst>
          </p:cNvPr>
          <p:cNvPicPr/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523" y="3505862"/>
            <a:ext cx="933502" cy="497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Picture 22" descr="Image result for logo vector swissotel">
            <a:extLst>
              <a:ext uri="{FF2B5EF4-FFF2-40B4-BE49-F238E27FC236}">
                <a16:creationId xmlns:a16="http://schemas.microsoft.com/office/drawing/2014/main" id="{EFB45487-B7B3-404A-BE7A-333D5369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238" y="3272517"/>
            <a:ext cx="1440191" cy="31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C3CCFE51-6B52-4440-B37A-D4F91502560E}"/>
              </a:ext>
            </a:extLst>
          </p:cNvPr>
          <p:cNvSpPr/>
          <p:nvPr/>
        </p:nvSpPr>
        <p:spPr>
          <a:xfrm>
            <a:off x="6273799" y="5555648"/>
            <a:ext cx="5774357" cy="815808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11CFD6D-CB18-4BC6-8B65-07C2D57FF8D6}"/>
              </a:ext>
            </a:extLst>
          </p:cNvPr>
          <p:cNvSpPr/>
          <p:nvPr/>
        </p:nvSpPr>
        <p:spPr>
          <a:xfrm>
            <a:off x="6552031" y="5659976"/>
            <a:ext cx="1286664" cy="6135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GB" sz="1400" b="1" ker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Schools &amp; Universities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54E4B31A-C6A2-42A3-943B-B1BF97B1E44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310365" y="5783010"/>
            <a:ext cx="1097077" cy="394262"/>
          </a:xfrm>
          <a:prstGeom prst="rect">
            <a:avLst/>
          </a:prstGeom>
        </p:spPr>
      </p:pic>
      <p:pic>
        <p:nvPicPr>
          <p:cNvPr id="120" name="Picture 4" descr="Image result for singapore american school logo">
            <a:extLst>
              <a:ext uri="{FF2B5EF4-FFF2-40B4-BE49-F238E27FC236}">
                <a16:creationId xmlns:a16="http://schemas.microsoft.com/office/drawing/2014/main" id="{BFB7BC9A-16C7-4424-A405-9684B0C4A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026" y="5506406"/>
            <a:ext cx="1084599" cy="75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6" descr="Image result for UWC logo">
            <a:extLst>
              <a:ext uri="{FF2B5EF4-FFF2-40B4-BE49-F238E27FC236}">
                <a16:creationId xmlns:a16="http://schemas.microsoft.com/office/drawing/2014/main" id="{BADD08C1-AD35-4CD1-B8A6-E9BA5709B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72" y="5818897"/>
            <a:ext cx="1427058" cy="42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apitaLand">
            <a:extLst>
              <a:ext uri="{FF2B5EF4-FFF2-40B4-BE49-F238E27FC236}">
                <a16:creationId xmlns:a16="http://schemas.microsoft.com/office/drawing/2014/main" id="{E76279C6-5809-466F-89C1-5929CEF80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763" y="3807202"/>
            <a:ext cx="1097721" cy="7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TC Corporation - Wikipedia">
            <a:extLst>
              <a:ext uri="{FF2B5EF4-FFF2-40B4-BE49-F238E27FC236}">
                <a16:creationId xmlns:a16="http://schemas.microsoft.com/office/drawing/2014/main" id="{ADDFFB16-05A3-4F5B-8595-EF3B116087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 t="20343" r="27231" b="25916"/>
          <a:stretch/>
        </p:blipFill>
        <p:spPr bwMode="auto">
          <a:xfrm>
            <a:off x="6424497" y="2090980"/>
            <a:ext cx="705671" cy="61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atoen Natie, logistics provider - ACSEP">
            <a:extLst>
              <a:ext uri="{FF2B5EF4-FFF2-40B4-BE49-F238E27FC236}">
                <a16:creationId xmlns:a16="http://schemas.microsoft.com/office/drawing/2014/main" id="{2B85F524-2900-4EE1-A449-2EBE820E3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677" y="1985688"/>
            <a:ext cx="758889" cy="75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2C5D0F2E-875F-416A-916F-85EB166ACEFF}"/>
              </a:ext>
            </a:extLst>
          </p:cNvPr>
          <p:cNvSpPr/>
          <p:nvPr/>
        </p:nvSpPr>
        <p:spPr>
          <a:xfrm>
            <a:off x="212192" y="4055520"/>
            <a:ext cx="3262309" cy="244695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B50DC14-2B74-4D50-851D-0403B317C819}"/>
              </a:ext>
            </a:extLst>
          </p:cNvPr>
          <p:cNvSpPr/>
          <p:nvPr/>
        </p:nvSpPr>
        <p:spPr>
          <a:xfrm>
            <a:off x="332811" y="4093000"/>
            <a:ext cx="3037291" cy="31740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Utilities Management</a:t>
            </a:r>
            <a:endParaRPr lang="en-AU" sz="1400" b="1" kern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DC1EA72-FB61-4A5A-A6F5-AD4FE7FA5E69}"/>
              </a:ext>
            </a:extLst>
          </p:cNvPr>
          <p:cNvSpPr/>
          <p:nvPr/>
        </p:nvSpPr>
        <p:spPr>
          <a:xfrm>
            <a:off x="1851769" y="4531461"/>
            <a:ext cx="1478577" cy="293539"/>
          </a:xfrm>
          <a:prstGeom prst="rect">
            <a:avLst/>
          </a:prstGeom>
          <a:solidFill>
            <a:srgbClr val="3AA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Electric Vehicle</a:t>
            </a:r>
            <a:endParaRPr lang="en-AU" sz="1400" b="1" kern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4B1532D-535C-4A5E-84FB-3BF69B087770}"/>
              </a:ext>
            </a:extLst>
          </p:cNvPr>
          <p:cNvSpPr/>
          <p:nvPr/>
        </p:nvSpPr>
        <p:spPr>
          <a:xfrm>
            <a:off x="433646" y="4533256"/>
            <a:ext cx="942586" cy="291744"/>
          </a:xfrm>
          <a:prstGeom prst="rect">
            <a:avLst/>
          </a:prstGeom>
          <a:solidFill>
            <a:srgbClr val="3AA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Water</a:t>
            </a:r>
            <a:endParaRPr lang="en-AU" sz="1400" b="1" kern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D363C33-8845-4B7E-A54D-E0E0FA1CC800}"/>
              </a:ext>
            </a:extLst>
          </p:cNvPr>
          <p:cNvSpPr/>
          <p:nvPr/>
        </p:nvSpPr>
        <p:spPr>
          <a:xfrm>
            <a:off x="450349" y="5614658"/>
            <a:ext cx="1961175" cy="229547"/>
          </a:xfrm>
          <a:prstGeom prst="rect">
            <a:avLst/>
          </a:prstGeom>
          <a:solidFill>
            <a:srgbClr val="3AA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Solar (Thermal &amp; PV)</a:t>
            </a:r>
            <a:endParaRPr lang="en-AU" sz="1400" b="1" kern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535D20E-8630-4D20-967E-82C65FA08D9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354" y="4851753"/>
            <a:ext cx="942585" cy="596572"/>
          </a:xfrm>
          <a:prstGeom prst="rect">
            <a:avLst/>
          </a:prstGeom>
          <a:effectLst/>
        </p:spPr>
      </p:pic>
      <p:pic>
        <p:nvPicPr>
          <p:cNvPr id="66" name="Picture 4" descr="Image result for HSL logo">
            <a:extLst>
              <a:ext uri="{FF2B5EF4-FFF2-40B4-BE49-F238E27FC236}">
                <a16:creationId xmlns:a16="http://schemas.microsoft.com/office/drawing/2014/main" id="{4344B5B2-97A3-4993-ADCB-976150C5E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752" y="4930219"/>
            <a:ext cx="817302" cy="30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Image result for UWC logo">
            <a:extLst>
              <a:ext uri="{FF2B5EF4-FFF2-40B4-BE49-F238E27FC236}">
                <a16:creationId xmlns:a16="http://schemas.microsoft.com/office/drawing/2014/main" id="{B1F11276-3CA0-4B71-8717-A6317C8E9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41" y="5969867"/>
            <a:ext cx="1422787" cy="42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Katoen Natie, logistics provider - ACSEP">
            <a:extLst>
              <a:ext uri="{FF2B5EF4-FFF2-40B4-BE49-F238E27FC236}">
                <a16:creationId xmlns:a16="http://schemas.microsoft.com/office/drawing/2014/main" id="{D8663534-152F-4B15-89FE-9BE7CADE5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1" y="5715872"/>
            <a:ext cx="756618" cy="75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1ADEB7B-9F1D-4193-ADDF-B2BE0BC5CB94}"/>
              </a:ext>
            </a:extLst>
          </p:cNvPr>
          <p:cNvSpPr/>
          <p:nvPr/>
        </p:nvSpPr>
        <p:spPr>
          <a:xfrm>
            <a:off x="709493" y="1073718"/>
            <a:ext cx="4740430" cy="1309876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E19929B-AF14-426E-90C6-4F2794EFA9DC}"/>
              </a:ext>
            </a:extLst>
          </p:cNvPr>
          <p:cNvSpPr/>
          <p:nvPr/>
        </p:nvSpPr>
        <p:spPr>
          <a:xfrm>
            <a:off x="782571" y="1113765"/>
            <a:ext cx="4617051" cy="2549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Facilities Manager / ESCO</a:t>
            </a:r>
            <a:endParaRPr lang="en-AU" sz="1400" b="1" kern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E3AE122-44E4-478C-9C3C-2F618CD9B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409" y="1396000"/>
            <a:ext cx="998059" cy="78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CBRE Group Logo in SVG Vector or PNG File Format - Logo.wine">
            <a:extLst>
              <a:ext uri="{FF2B5EF4-FFF2-40B4-BE49-F238E27FC236}">
                <a16:creationId xmlns:a16="http://schemas.microsoft.com/office/drawing/2014/main" id="{F6A9CE19-4705-45A1-8DAF-8D50AECE2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21" y="1631280"/>
            <a:ext cx="898805" cy="5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A138BC81-9FC3-4701-9EA5-DCAC7F8B920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124" y="477946"/>
            <a:ext cx="1188720" cy="197537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A7C19A52-C529-4753-8D11-3983613AF9B5}"/>
              </a:ext>
            </a:extLst>
          </p:cNvPr>
          <p:cNvSpPr/>
          <p:nvPr/>
        </p:nvSpPr>
        <p:spPr>
          <a:xfrm>
            <a:off x="3700367" y="4055520"/>
            <a:ext cx="2283307" cy="244695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6629669-CBEB-451C-BA6F-826F32975BBC}"/>
              </a:ext>
            </a:extLst>
          </p:cNvPr>
          <p:cNvSpPr/>
          <p:nvPr/>
        </p:nvSpPr>
        <p:spPr>
          <a:xfrm>
            <a:off x="4061547" y="4136182"/>
            <a:ext cx="1564883" cy="4370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Utility Contracts negotiations</a:t>
            </a:r>
            <a:endParaRPr lang="en-AU" sz="1400" b="1" kern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BAEBD0-EA6E-47C3-A236-BE5E65A6F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147" y="4754148"/>
            <a:ext cx="1163432" cy="64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6" descr="Image result for UWC logo">
            <a:extLst>
              <a:ext uri="{FF2B5EF4-FFF2-40B4-BE49-F238E27FC236}">
                <a16:creationId xmlns:a16="http://schemas.microsoft.com/office/drawing/2014/main" id="{A1D8F3EE-2169-4DA5-8EEB-743C78113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405" y="5678580"/>
            <a:ext cx="1427058" cy="42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6525272-2196-4B9F-83B3-A56DB8967537}"/>
              </a:ext>
            </a:extLst>
          </p:cNvPr>
          <p:cNvSpPr/>
          <p:nvPr/>
        </p:nvSpPr>
        <p:spPr>
          <a:xfrm>
            <a:off x="8546395" y="4328911"/>
            <a:ext cx="3545867" cy="106666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E1FB5C4-5C5D-4FD5-9080-E7EAB3163FE5}"/>
              </a:ext>
            </a:extLst>
          </p:cNvPr>
          <p:cNvSpPr/>
          <p:nvPr/>
        </p:nvSpPr>
        <p:spPr>
          <a:xfrm>
            <a:off x="8640139" y="4351618"/>
            <a:ext cx="3347907" cy="26444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Renewable Energies</a:t>
            </a:r>
            <a:endParaRPr lang="en-AU" sz="1400" b="1" kern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1" name="Picture 4" descr="Katoen Natie, logistics provider - ACSEP">
            <a:extLst>
              <a:ext uri="{FF2B5EF4-FFF2-40B4-BE49-F238E27FC236}">
                <a16:creationId xmlns:a16="http://schemas.microsoft.com/office/drawing/2014/main" id="{CEA3B062-5C14-4EDA-8200-EA18374C6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049" y="4664676"/>
            <a:ext cx="695452" cy="69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 descr="Image result for UWC logo">
            <a:extLst>
              <a:ext uri="{FF2B5EF4-FFF2-40B4-BE49-F238E27FC236}">
                <a16:creationId xmlns:a16="http://schemas.microsoft.com/office/drawing/2014/main" id="{2CCA1205-07E6-42A9-B575-2CE9E2D33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110" y="4822991"/>
            <a:ext cx="1380332" cy="41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7402B37B-B7D5-4640-9A91-EEC1155AD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23" y="4715791"/>
            <a:ext cx="1127489" cy="62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>
            <a:extLst>
              <a:ext uri="{FF2B5EF4-FFF2-40B4-BE49-F238E27FC236}">
                <a16:creationId xmlns:a16="http://schemas.microsoft.com/office/drawing/2014/main" id="{72209FE8-DEE7-44B3-A822-11321B493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961" y="288901"/>
            <a:ext cx="2703728" cy="61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D72F1611-0400-46B6-BBD4-559B455436C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791418" y="1399635"/>
            <a:ext cx="1035890" cy="1043078"/>
          </a:xfrm>
          <a:prstGeom prst="rect">
            <a:avLst/>
          </a:prstGeom>
        </p:spPr>
      </p:pic>
      <p:pic>
        <p:nvPicPr>
          <p:cNvPr id="6" name="Graphic 6">
            <a:extLst>
              <a:ext uri="{FF2B5EF4-FFF2-40B4-BE49-F238E27FC236}">
                <a16:creationId xmlns:a16="http://schemas.microsoft.com/office/drawing/2014/main" id="{EC67E686-9D6F-48B7-AAFC-81001C6B7934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10805" y="1510529"/>
            <a:ext cx="791476" cy="684709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D18C24E6-D676-4CE5-B81D-4CEC26CDEB70}"/>
              </a:ext>
            </a:extLst>
          </p:cNvPr>
          <p:cNvSpPr/>
          <p:nvPr/>
        </p:nvSpPr>
        <p:spPr>
          <a:xfrm>
            <a:off x="861163" y="2525284"/>
            <a:ext cx="4350989" cy="1397736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A7A04D-EA31-4AEE-94D3-A7CC2EA9B6A7}"/>
              </a:ext>
            </a:extLst>
          </p:cNvPr>
          <p:cNvSpPr/>
          <p:nvPr/>
        </p:nvSpPr>
        <p:spPr>
          <a:xfrm>
            <a:off x="1024339" y="2628405"/>
            <a:ext cx="4045748" cy="26297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ker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Hospitals and clinics and others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395779FD-97F6-4086-9F1B-B7F7611B4C1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3526" y="2952757"/>
            <a:ext cx="761198" cy="481770"/>
          </a:xfrm>
          <a:prstGeom prst="rect">
            <a:avLst/>
          </a:prstGeom>
          <a:effectLst/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48566183-32E0-4FBC-84B0-21D28AE774C5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57" b="36150"/>
          <a:stretch/>
        </p:blipFill>
        <p:spPr>
          <a:xfrm>
            <a:off x="936679" y="2940515"/>
            <a:ext cx="1717557" cy="50313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5CCBB25-E765-460A-A1B9-73D6B8D72E39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435580" y="3485616"/>
            <a:ext cx="2304691" cy="321684"/>
          </a:xfrm>
          <a:prstGeom prst="rect">
            <a:avLst/>
          </a:prstGeom>
        </p:spPr>
      </p:pic>
      <p:pic>
        <p:nvPicPr>
          <p:cNvPr id="8" name="Picture 9" descr="Logo&#10;&#10;Description automatically generated">
            <a:extLst>
              <a:ext uri="{FF2B5EF4-FFF2-40B4-BE49-F238E27FC236}">
                <a16:creationId xmlns:a16="http://schemas.microsoft.com/office/drawing/2014/main" id="{3AFE06AC-8352-4A82-A09F-053D0A1D7A8F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538268" y="3051384"/>
            <a:ext cx="1582229" cy="56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9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4705C0CB-AAA9-4CB5-A459-DC93DEE8F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000"/>
                    </a14:imgEffect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" t="42101" r="119" b="16342"/>
          <a:stretch/>
        </p:blipFill>
        <p:spPr>
          <a:xfrm>
            <a:off x="0" y="-1230"/>
            <a:ext cx="12192000" cy="373372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5967704-BF3E-4FF2-82BD-F504047512C3}"/>
              </a:ext>
            </a:extLst>
          </p:cNvPr>
          <p:cNvGrpSpPr>
            <a:grpSpLocks noChangeAspect="1"/>
          </p:cNvGrpSpPr>
          <p:nvPr/>
        </p:nvGrpSpPr>
        <p:grpSpPr>
          <a:xfrm>
            <a:off x="4916901" y="162509"/>
            <a:ext cx="2463790" cy="2560320"/>
            <a:chOff x="4522759" y="1502591"/>
            <a:chExt cx="3715543" cy="386111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BFB1B9-EB5C-47A7-AD50-11933C913955}"/>
                </a:ext>
              </a:extLst>
            </p:cNvPr>
            <p:cNvSpPr>
              <a:spLocks/>
            </p:cNvSpPr>
            <p:nvPr/>
          </p:nvSpPr>
          <p:spPr>
            <a:xfrm rot="2700000">
              <a:off x="4724399" y="2057400"/>
              <a:ext cx="2743200" cy="2743200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 w="57150">
              <a:solidFill>
                <a:schemeClr val="tx1">
                  <a:lumMod val="50000"/>
                </a:schemeClr>
              </a:solidFill>
            </a:ln>
            <a:effectLst>
              <a:outerShdw blurRad="228600" dist="38100" dir="8100000" sx="105000" sy="105000" algn="t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84FFAF-1129-4214-B115-8275CAA56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759" y="3164032"/>
              <a:ext cx="3146479" cy="529933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DE70AE4-0F64-46ED-8309-126BF2E91EDC}"/>
                </a:ext>
              </a:extLst>
            </p:cNvPr>
            <p:cNvCxnSpPr/>
            <p:nvPr/>
          </p:nvCxnSpPr>
          <p:spPr>
            <a:xfrm>
              <a:off x="6292302" y="1502591"/>
              <a:ext cx="1944914" cy="19340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329DE89-748C-4793-A999-27FD30A7100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98831" y="3424234"/>
              <a:ext cx="1944914" cy="193402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D9BE42C-A021-414C-AE3B-BD284505BDCF}"/>
              </a:ext>
            </a:extLst>
          </p:cNvPr>
          <p:cNvSpPr txBox="1"/>
          <p:nvPr/>
        </p:nvSpPr>
        <p:spPr>
          <a:xfrm>
            <a:off x="4158127" y="4310979"/>
            <a:ext cx="1877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1B99C2"/>
                </a:solidFill>
              </a:rPr>
              <a:t>SERVICES</a:t>
            </a:r>
            <a:endParaRPr lang="en-AU" sz="1400" b="1">
              <a:solidFill>
                <a:srgbClr val="1B99C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0AD94C-F178-41E7-B7B9-603A47C24112}"/>
              </a:ext>
            </a:extLst>
          </p:cNvPr>
          <p:cNvSpPr txBox="1"/>
          <p:nvPr/>
        </p:nvSpPr>
        <p:spPr>
          <a:xfrm>
            <a:off x="8363591" y="4310979"/>
            <a:ext cx="1877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4256A0"/>
                </a:solidFill>
              </a:rPr>
              <a:t>PORTFOLIO</a:t>
            </a:r>
            <a:endParaRPr lang="en-AU" sz="1400" b="1">
              <a:solidFill>
                <a:srgbClr val="4256A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833956-3855-4AE0-9892-8BB5FB18DA8E}"/>
              </a:ext>
            </a:extLst>
          </p:cNvPr>
          <p:cNvSpPr txBox="1"/>
          <p:nvPr/>
        </p:nvSpPr>
        <p:spPr>
          <a:xfrm>
            <a:off x="1984294" y="4198472"/>
            <a:ext cx="1877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267073"/>
                </a:solidFill>
              </a:rPr>
              <a:t>PROBLEM &amp; SOLUTION</a:t>
            </a:r>
            <a:endParaRPr lang="en-AU" sz="1400" b="1">
              <a:solidFill>
                <a:srgbClr val="26707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68236C-6F75-482B-9BF4-42C0EBD43703}"/>
              </a:ext>
            </a:extLst>
          </p:cNvPr>
          <p:cNvSpPr txBox="1"/>
          <p:nvPr/>
        </p:nvSpPr>
        <p:spPr>
          <a:xfrm>
            <a:off x="6331960" y="4310979"/>
            <a:ext cx="1877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62AF40"/>
                </a:solidFill>
              </a:rPr>
              <a:t>VALUE PROPOSITION</a:t>
            </a:r>
            <a:endParaRPr lang="en-AU" sz="1400" b="1">
              <a:solidFill>
                <a:srgbClr val="62AF40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83AE5E-75E8-44D7-A98A-D50C7E02F743}"/>
              </a:ext>
            </a:extLst>
          </p:cNvPr>
          <p:cNvGrpSpPr>
            <a:grpSpLocks noChangeAspect="1"/>
          </p:cNvGrpSpPr>
          <p:nvPr/>
        </p:nvGrpSpPr>
        <p:grpSpPr>
          <a:xfrm>
            <a:off x="2394910" y="3097917"/>
            <a:ext cx="7406640" cy="1100555"/>
            <a:chOff x="1515689" y="3111351"/>
            <a:chExt cx="9129819" cy="13566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DB0705A-F0F4-4BEE-80B6-8B7819320959}"/>
                </a:ext>
              </a:extLst>
            </p:cNvPr>
            <p:cNvSpPr/>
            <p:nvPr/>
          </p:nvSpPr>
          <p:spPr>
            <a:xfrm>
              <a:off x="4155165" y="3187792"/>
              <a:ext cx="1280160" cy="1280160"/>
            </a:xfrm>
            <a:prstGeom prst="ellipse">
              <a:avLst/>
            </a:prstGeom>
            <a:gradFill>
              <a:gsLst>
                <a:gs pos="0">
                  <a:srgbClr val="24A8C2"/>
                </a:gs>
                <a:gs pos="100000">
                  <a:srgbClr val="0070C0"/>
                </a:gs>
              </a:gsLst>
              <a:lin ang="0" scaled="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7" name="Graphic 26" descr="Target Audience">
              <a:extLst>
                <a:ext uri="{FF2B5EF4-FFF2-40B4-BE49-F238E27FC236}">
                  <a16:creationId xmlns:a16="http://schemas.microsoft.com/office/drawing/2014/main" id="{973A4DFE-6267-4160-A5B2-99A8B0F71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418275" y="3488558"/>
              <a:ext cx="731520" cy="73152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2530AD-99E8-4A1F-90F3-AC85C537FC2C}"/>
                </a:ext>
              </a:extLst>
            </p:cNvPr>
            <p:cNvSpPr/>
            <p:nvPr/>
          </p:nvSpPr>
          <p:spPr>
            <a:xfrm>
              <a:off x="9365348" y="3187792"/>
              <a:ext cx="1280160" cy="1280160"/>
            </a:xfrm>
            <a:prstGeom prst="ellipse">
              <a:avLst/>
            </a:prstGeom>
            <a:gradFill>
              <a:gsLst>
                <a:gs pos="0">
                  <a:srgbClr val="4056B0"/>
                </a:gs>
                <a:gs pos="100000">
                  <a:srgbClr val="42557D"/>
                </a:gs>
              </a:gsLst>
              <a:lin ang="0" scaled="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8" name="Graphic 27" descr="Social network">
              <a:extLst>
                <a:ext uri="{FF2B5EF4-FFF2-40B4-BE49-F238E27FC236}">
                  <a16:creationId xmlns:a16="http://schemas.microsoft.com/office/drawing/2014/main" id="{C95DBEAA-A85E-43FB-9094-50D4B8D56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28459" y="3400249"/>
              <a:ext cx="803964" cy="803964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505F8E-9016-4520-9FB0-F88B36550BB4}"/>
                </a:ext>
              </a:extLst>
            </p:cNvPr>
            <p:cNvSpPr/>
            <p:nvPr/>
          </p:nvSpPr>
          <p:spPr>
            <a:xfrm>
              <a:off x="1515689" y="3111351"/>
              <a:ext cx="1280160" cy="1280160"/>
            </a:xfrm>
            <a:prstGeom prst="ellipse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0" scaled="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9" name="Graphic 28" descr="Head with gears">
              <a:extLst>
                <a:ext uri="{FF2B5EF4-FFF2-40B4-BE49-F238E27FC236}">
                  <a16:creationId xmlns:a16="http://schemas.microsoft.com/office/drawing/2014/main" id="{3404FFB7-1199-405F-AB76-6F3816AC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1219" y="3412117"/>
              <a:ext cx="731520" cy="731520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09E2B16-E694-44F4-BBF2-91EBA15EAB94}"/>
                </a:ext>
              </a:extLst>
            </p:cNvPr>
            <p:cNvSpPr/>
            <p:nvPr/>
          </p:nvSpPr>
          <p:spPr>
            <a:xfrm>
              <a:off x="6753719" y="3187792"/>
              <a:ext cx="1280160" cy="128016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6" name="Graphic 25" descr="Lightbulb and pencil">
              <a:extLst>
                <a:ext uri="{FF2B5EF4-FFF2-40B4-BE49-F238E27FC236}">
                  <a16:creationId xmlns:a16="http://schemas.microsoft.com/office/drawing/2014/main" id="{09E23D65-EB1B-465B-B1DE-A5F61AEC0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6077" y="3465452"/>
              <a:ext cx="738761" cy="738761"/>
            </a:xfrm>
            <a:prstGeom prst="rect">
              <a:avLst/>
            </a:prstGeom>
          </p:spPr>
        </p:pic>
      </p:grpSp>
      <p:sp>
        <p:nvSpPr>
          <p:cNvPr id="32" name="Rechteck 2">
            <a:extLst>
              <a:ext uri="{FF2B5EF4-FFF2-40B4-BE49-F238E27FC236}">
                <a16:creationId xmlns:a16="http://schemas.microsoft.com/office/drawing/2014/main" id="{5D97D0F6-AC11-49DB-B4C5-1F3C45FC817E}"/>
              </a:ext>
            </a:extLst>
          </p:cNvPr>
          <p:cNvSpPr/>
          <p:nvPr/>
        </p:nvSpPr>
        <p:spPr bwMode="gray">
          <a:xfrm>
            <a:off x="120052" y="4974719"/>
            <a:ext cx="11366301" cy="7478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 defTabSz="914309">
              <a:lnSpc>
                <a:spcPct val="90000"/>
              </a:lnSpc>
              <a:buClrTx/>
              <a:buFontTx/>
              <a:defRPr/>
            </a:pPr>
            <a:r>
              <a:rPr lang="en-SG" sz="2000">
                <a:solidFill>
                  <a:schemeClr val="bg1"/>
                </a:solidFill>
                <a:latin typeface="Helvetica Neue Thin"/>
                <a:ea typeface="Helvetica Neue Thin" panose="020B0403020202020204" pitchFamily="34" charset="0"/>
              </a:rPr>
              <a:t>“ We tell you where to start saving energy, where to focus your efforts, how to measure their efficacy,</a:t>
            </a:r>
            <a:endParaRPr lang="en-US" sz="2000">
              <a:solidFill>
                <a:schemeClr val="bg1"/>
              </a:solidFill>
              <a:latin typeface="Helvetica Neue Thin"/>
              <a:ea typeface="Helvetica Neue Thin" panose="020B0403020202020204" pitchFamily="34" charset="0"/>
            </a:endParaRPr>
          </a:p>
          <a:p>
            <a:pPr algn="ctr" defTabSz="914309">
              <a:lnSpc>
                <a:spcPct val="90000"/>
              </a:lnSpc>
              <a:buClrTx/>
              <a:buFontTx/>
              <a:defRPr/>
            </a:pPr>
            <a:r>
              <a:rPr lang="en-SG" sz="2000">
                <a:solidFill>
                  <a:schemeClr val="bg1"/>
                </a:solidFill>
                <a:latin typeface="Helvetica Neue Thin"/>
                <a:ea typeface="Helvetica Neue Thin" panose="020B0403020202020204" pitchFamily="34" charset="0"/>
              </a:rPr>
              <a:t> and help you make sure savings stay there !”</a:t>
            </a:r>
            <a:endParaRPr lang="en-US" sz="2000">
              <a:solidFill>
                <a:schemeClr val="bg1"/>
              </a:solidFill>
              <a:latin typeface="Helvetica Neue Thin"/>
              <a:ea typeface="Helvetica Neue Thin" panose="020B0403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sp>
        <p:nvSpPr>
          <p:cNvPr id="35" name="Rectangle 6">
            <a:extLst>
              <a:ext uri="{FF2B5EF4-FFF2-40B4-BE49-F238E27FC236}">
                <a16:creationId xmlns:a16="http://schemas.microsoft.com/office/drawing/2014/main" id="{D63A4BB9-37B9-C643-BBEF-B1A344C52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6983" y="6145868"/>
            <a:ext cx="555501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latin typeface="Univers Condensed"/>
              </a:rPr>
              <a:t>TEALE Pte Ltd </a:t>
            </a:r>
            <a:endParaRPr lang="en-US" altLang="en-US" sz="1600" dirty="0">
              <a:latin typeface="Univers Condensed" panose="020B0306020202040204" pitchFamily="34" charset="0"/>
              <a:cs typeface="Arial" panose="020B0604020202020204" pitchFamily="34" charset="0"/>
            </a:endParaRPr>
          </a:p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Univers Condensed"/>
                <a:hlinkClick r:id="rId13"/>
              </a:rPr>
              <a:t>contact@teale.com.sg</a:t>
            </a:r>
            <a:r>
              <a:rPr lang="en-US" sz="1600" dirty="0">
                <a:solidFill>
                  <a:schemeClr val="bg1"/>
                </a:solidFill>
                <a:latin typeface="Univers Condensed"/>
              </a:rPr>
              <a:t> | </a:t>
            </a:r>
            <a:r>
              <a:rPr lang="en-US" sz="1600" dirty="0">
                <a:solidFill>
                  <a:schemeClr val="bg1"/>
                </a:solidFill>
                <a:latin typeface="Univers Condensed"/>
                <a:hlinkClick r:id="rId14"/>
              </a:rPr>
              <a:t>LinkedIn</a:t>
            </a:r>
            <a:r>
              <a:rPr lang="en-US" sz="1600" dirty="0">
                <a:solidFill>
                  <a:schemeClr val="bg1"/>
                </a:solidFill>
                <a:latin typeface="Univers Condensed"/>
              </a:rPr>
              <a:t> | </a:t>
            </a:r>
            <a:r>
              <a:rPr lang="en-US" sz="1600" dirty="0">
                <a:solidFill>
                  <a:schemeClr val="bg1"/>
                </a:solidFill>
                <a:latin typeface="Univers Condensed"/>
                <a:hlinkClick r:id="rId15"/>
              </a:rPr>
              <a:t>Twitter</a:t>
            </a:r>
            <a:endParaRPr lang="en-US" sz="1600" dirty="0">
              <a:solidFill>
                <a:schemeClr val="bg1"/>
              </a:solidFill>
              <a:latin typeface="Univers Condensed"/>
            </a:endParaRPr>
          </a:p>
          <a:p>
            <a:pPr marL="0" marR="0" lvl="0" indent="0" algn="r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</a:pPr>
            <a:endParaRPr lang="en-US" sz="1600" dirty="0">
              <a:solidFill>
                <a:schemeClr val="bg1"/>
              </a:solidFill>
              <a:latin typeface="Univer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7863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5AD864-6E08-7807-CE66-02F967A2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49" y="961719"/>
            <a:ext cx="8658226" cy="56815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9DBEDC-A806-916A-E763-397887D35D94}"/>
              </a:ext>
            </a:extLst>
          </p:cNvPr>
          <p:cNvSpPr/>
          <p:nvPr/>
        </p:nvSpPr>
        <p:spPr>
          <a:xfrm>
            <a:off x="981524" y="214734"/>
            <a:ext cx="9793762" cy="587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200" b="1" dirty="0">
                <a:solidFill>
                  <a:srgbClr val="1D5759"/>
                </a:solidFill>
                <a:latin typeface="Calibri"/>
              </a:rPr>
              <a:t>Typical IT Deployment Architecture (</a:t>
            </a:r>
            <a:r>
              <a:rPr lang="en-US" sz="3200" b="1" dirty="0" err="1">
                <a:solidFill>
                  <a:srgbClr val="1D5759"/>
                </a:solidFill>
                <a:latin typeface="Calibri"/>
              </a:rPr>
              <a:t>SkySpark</a:t>
            </a:r>
            <a:r>
              <a:rPr lang="en-US" sz="3200" b="1" dirty="0">
                <a:solidFill>
                  <a:srgbClr val="1D5759"/>
                </a:solidFill>
                <a:latin typeface="Calibri"/>
              </a:rPr>
              <a:t>)</a:t>
            </a:r>
            <a:endParaRPr lang="en-AU" sz="3200" b="1" dirty="0">
              <a:solidFill>
                <a:srgbClr val="1D5759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9965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5BF549-8B97-794D-847F-6F408C65F37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AC42191-CFE5-B843-AF74-2ADE765D3B2C}" type="datetime6">
              <a:rPr lang="en-SG" smtClean="0"/>
              <a:t>August 22</a:t>
            </a:fld>
            <a:endParaRPr lang="en-S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D66A6E-A2D0-1D49-A7B1-5B26DAF3E8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13</a:t>
            </a:fld>
            <a:r>
              <a:rPr lang="en-US"/>
              <a:t> of 39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9B949-E679-7C4A-8F0E-DD2CCF7EF10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Confidential    |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A85ED0-FFF8-6F40-97D9-8D0F3D3784BC}"/>
              </a:ext>
            </a:extLst>
          </p:cNvPr>
          <p:cNvSpPr txBox="1">
            <a:spLocks/>
          </p:cNvSpPr>
          <p:nvPr/>
        </p:nvSpPr>
        <p:spPr>
          <a:xfrm>
            <a:off x="333155" y="1388963"/>
            <a:ext cx="5037835" cy="464062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37" indent="-228614" algn="ctr" defTabSz="914457" rtl="0" eaLnBrk="1" latinLnBrk="0" hangingPunct="1">
              <a:lnSpc>
                <a:spcPct val="90000"/>
              </a:lnSpc>
              <a:spcBef>
                <a:spcPts val="1801"/>
              </a:spcBef>
              <a:buSzPct val="80000"/>
              <a:buFont typeface="Arial" pitchFamily="34" charset="0"/>
              <a:buChar char="•"/>
              <a:defRPr sz="1600" b="0" i="0" kern="1200">
                <a:solidFill>
                  <a:schemeClr val="bg2">
                    <a:lumMod val="75000"/>
                    <a:lumOff val="25000"/>
                  </a:schemeClr>
                </a:solidFill>
                <a:latin typeface="Geomanist" charset="0"/>
                <a:ea typeface="Geomanist" charset="0"/>
                <a:cs typeface="Geomanist" charset="0"/>
              </a:defRPr>
            </a:lvl1pPr>
            <a:lvl2pPr marL="594398" indent="-228614" algn="ctr" defTabSz="914457" rtl="0" eaLnBrk="1" latinLnBrk="0" hangingPunct="1">
              <a:lnSpc>
                <a:spcPct val="90000"/>
              </a:lnSpc>
              <a:spcBef>
                <a:spcPts val="1001"/>
              </a:spcBef>
              <a:buSzPct val="80000"/>
              <a:buFont typeface="Arial" pitchFamily="34" charset="0"/>
              <a:buChar char="•"/>
              <a:defRPr sz="1801" b="0" i="0" kern="1200">
                <a:solidFill>
                  <a:schemeClr val="bg2">
                    <a:lumMod val="75000"/>
                    <a:lumOff val="25000"/>
                  </a:schemeClr>
                </a:solidFill>
                <a:latin typeface="Geomanist" charset="0"/>
                <a:ea typeface="Geomanist" charset="0"/>
                <a:cs typeface="Geomanist" charset="0"/>
              </a:defRPr>
            </a:lvl2pPr>
            <a:lvl3pPr marL="914457" indent="-228614" algn="ctr" defTabSz="914457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600" b="0" i="0" kern="1200">
                <a:solidFill>
                  <a:schemeClr val="bg2">
                    <a:lumMod val="75000"/>
                    <a:lumOff val="25000"/>
                  </a:schemeClr>
                </a:solidFill>
                <a:latin typeface="Geomanist" charset="0"/>
                <a:ea typeface="Geomanist" charset="0"/>
                <a:cs typeface="Geomanist" charset="0"/>
              </a:defRPr>
            </a:lvl3pPr>
            <a:lvl4pPr marL="1234518" indent="-228614" algn="ctr" defTabSz="914457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1" b="0" i="0" kern="1200">
                <a:solidFill>
                  <a:schemeClr val="bg2">
                    <a:lumMod val="75000"/>
                    <a:lumOff val="25000"/>
                  </a:schemeClr>
                </a:solidFill>
                <a:latin typeface="Geomanist" charset="0"/>
                <a:ea typeface="Geomanist" charset="0"/>
                <a:cs typeface="Geomanist" charset="0"/>
              </a:defRPr>
            </a:lvl4pPr>
            <a:lvl5pPr marL="1554577" indent="-228614" algn="ctr" defTabSz="914457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1" b="0" i="0" kern="1200">
                <a:solidFill>
                  <a:schemeClr val="bg2">
                    <a:lumMod val="75000"/>
                    <a:lumOff val="25000"/>
                  </a:schemeClr>
                </a:solidFill>
                <a:latin typeface="Geomanist" charset="0"/>
                <a:ea typeface="Geomanist" charset="0"/>
                <a:cs typeface="Geomanist" charset="0"/>
              </a:defRPr>
            </a:lvl5pPr>
            <a:lvl6pPr marL="1874638" indent="-228614" algn="l" defTabSz="914457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697" indent="-228614" algn="l" defTabSz="914457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758" indent="-228614" algn="l" defTabSz="914457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817" indent="-228614" algn="l" defTabSz="914457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SkySpark allows user rights to be granted down to a data point level</a:t>
            </a:r>
          </a:p>
          <a:p>
            <a:pPr algn="l">
              <a:buClrTx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Highly secure authentication for SkySpark Edge nodes with support for hardware-based security chips (TPM)</a:t>
            </a:r>
          </a:p>
          <a:p>
            <a:pPr algn="l">
              <a:buClrTx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Passwords secured using a key-stretching cryptographic hash - PBKDF2 with HMAC and SHA-256.</a:t>
            </a:r>
          </a:p>
          <a:p>
            <a:pPr algn="l">
              <a:buClrTx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Native support for HTTPS Communications using SSL/TLS</a:t>
            </a:r>
          </a:p>
          <a:p>
            <a:pPr algn="l">
              <a:buClrTx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Comprehensive REST API with native Haystack support</a:t>
            </a:r>
          </a:p>
          <a:p>
            <a:pPr algn="l">
              <a:buClrTx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Integration with enterprise credential systems via LDAP with SSO (single sign-on support)</a:t>
            </a:r>
          </a:p>
          <a:p>
            <a:pPr algn="l">
              <a:buClrTx/>
            </a:pP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Detailed audit logs for tracking and system changes and internal certificate management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4089A-33CE-6E49-9B0F-64EFBB625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018" y="1388963"/>
            <a:ext cx="6324508" cy="4477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985108-49F9-7544-8367-DC112084EE3F}"/>
              </a:ext>
            </a:extLst>
          </p:cNvPr>
          <p:cNvSpPr txBox="1">
            <a:spLocks/>
          </p:cNvSpPr>
          <p:nvPr/>
        </p:nvSpPr>
        <p:spPr>
          <a:xfrm>
            <a:off x="930194" y="470986"/>
            <a:ext cx="8221456" cy="5206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1" b="0" i="0" kern="1200">
                <a:solidFill>
                  <a:schemeClr val="accent1">
                    <a:lumMod val="50000"/>
                  </a:schemeClr>
                </a:solidFill>
                <a:latin typeface="Helvetica Light" charset="0"/>
                <a:ea typeface="+mj-ea"/>
                <a:cs typeface="+mj-cs"/>
              </a:defRPr>
            </a:lvl1pPr>
          </a:lstStyle>
          <a:p>
            <a:pPr defTabSz="914457">
              <a:spcAft>
                <a:spcPts val="600"/>
              </a:spcAft>
              <a:buClrTx/>
              <a:defRPr/>
            </a:pPr>
            <a:r>
              <a:rPr lang="en-US" sz="2400" b="1">
                <a:solidFill>
                  <a:srgbClr val="006464"/>
                </a:solidFill>
                <a:latin typeface="+mj-lt"/>
              </a:rPr>
              <a:t>APPENDIX -  Software Security Components </a:t>
            </a:r>
          </a:p>
        </p:txBody>
      </p:sp>
    </p:spTree>
    <p:extLst>
      <p:ext uri="{BB962C8B-B14F-4D97-AF65-F5344CB8AC3E}">
        <p14:creationId xmlns:p14="http://schemas.microsoft.com/office/powerpoint/2010/main" val="176147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5BF549-8B97-794D-847F-6F408C65F37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AC42191-CFE5-B843-AF74-2ADE765D3B2C}" type="datetime6">
              <a:rPr lang="en-SG" smtClean="0"/>
              <a:t>August 22</a:t>
            </a:fld>
            <a:endParaRPr lang="en-S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D66A6E-A2D0-1D49-A7B1-5B26DAF3E8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14</a:t>
            </a:fld>
            <a:r>
              <a:rPr lang="en-US"/>
              <a:t> of 39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9B949-E679-7C4A-8F0E-DD2CCF7EF10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Confidential    |</a:t>
            </a:r>
          </a:p>
        </p:txBody>
      </p:sp>
      <p:pic>
        <p:nvPicPr>
          <p:cNvPr id="8" name="Picture 2" descr="Configuration API | OPC Server | Kepware">
            <a:extLst>
              <a:ext uri="{FF2B5EF4-FFF2-40B4-BE49-F238E27FC236}">
                <a16:creationId xmlns:a16="http://schemas.microsoft.com/office/drawing/2014/main" id="{34B443BC-2B77-0C4F-9EC8-F4730DECE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4" r="5278" b="9453"/>
          <a:stretch/>
        </p:blipFill>
        <p:spPr bwMode="auto">
          <a:xfrm>
            <a:off x="421014" y="1131627"/>
            <a:ext cx="6661416" cy="490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F98FAEC-4576-FD44-801E-F00583D4C452}"/>
              </a:ext>
            </a:extLst>
          </p:cNvPr>
          <p:cNvSpPr txBox="1">
            <a:spLocks/>
          </p:cNvSpPr>
          <p:nvPr/>
        </p:nvSpPr>
        <p:spPr>
          <a:xfrm>
            <a:off x="857042" y="503411"/>
            <a:ext cx="11208327" cy="5206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46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1" b="0" i="0" kern="1200">
                <a:solidFill>
                  <a:schemeClr val="accent1">
                    <a:lumMod val="50000"/>
                  </a:schemeClr>
                </a:solidFill>
                <a:latin typeface="Helvetica Light" charset="0"/>
                <a:ea typeface="+mj-ea"/>
                <a:cs typeface="+mj-cs"/>
              </a:defRPr>
            </a:lvl1pPr>
          </a:lstStyle>
          <a:p>
            <a:pPr defTabSz="914457">
              <a:spcAft>
                <a:spcPts val="600"/>
              </a:spcAft>
              <a:buClrTx/>
              <a:defRPr/>
            </a:pPr>
            <a:r>
              <a:rPr lang="en-US" sz="2400" b="1">
                <a:solidFill>
                  <a:srgbClr val="006464"/>
                </a:solidFill>
                <a:latin typeface="+mj-lt"/>
              </a:rPr>
              <a:t>APPENDIX: Native Secured Data Connectivity features</a:t>
            </a:r>
            <a:endParaRPr lang="en-US" sz="2400" b="1">
              <a:solidFill>
                <a:srgbClr val="006464"/>
              </a:solidFill>
              <a:latin typeface="+mj-lt"/>
              <a:cs typeface="Calibri"/>
            </a:endParaRPr>
          </a:p>
        </p:txBody>
      </p:sp>
      <p:pic>
        <p:nvPicPr>
          <p:cNvPr id="11" name="Picture 17">
            <a:extLst>
              <a:ext uri="{FF2B5EF4-FFF2-40B4-BE49-F238E27FC236}">
                <a16:creationId xmlns:a16="http://schemas.microsoft.com/office/drawing/2014/main" id="{698CDEF4-46A6-9841-89F5-7BEB29D67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340" y="1437157"/>
            <a:ext cx="4286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2BA306-BD35-5F4B-B5C7-006185C8F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352" y="939812"/>
            <a:ext cx="4510530" cy="50937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A148418-C33F-0D4C-A5EC-A778AE0A7093}"/>
              </a:ext>
            </a:extLst>
          </p:cNvPr>
          <p:cNvSpPr/>
          <p:nvPr/>
        </p:nvSpPr>
        <p:spPr>
          <a:xfrm>
            <a:off x="2382664" y="6094335"/>
            <a:ext cx="2152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>
                <a:solidFill>
                  <a:schemeClr val="bg2">
                    <a:lumMod val="50000"/>
                    <a:lumOff val="50000"/>
                  </a:schemeClr>
                </a:solidFill>
                <a:latin typeface="Helvetica Light"/>
              </a:rPr>
              <a:t>Kepware - OPC 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CE0CB3-672D-2446-93E5-ECF707F7C06D}"/>
              </a:ext>
            </a:extLst>
          </p:cNvPr>
          <p:cNvSpPr/>
          <p:nvPr/>
        </p:nvSpPr>
        <p:spPr>
          <a:xfrm>
            <a:off x="7096807" y="6094200"/>
            <a:ext cx="4767963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SG">
                <a:solidFill>
                  <a:schemeClr val="bg2">
                    <a:lumMod val="50000"/>
                    <a:lumOff val="50000"/>
                  </a:schemeClr>
                </a:solidFill>
                <a:latin typeface="Helvetica Light"/>
              </a:rPr>
              <a:t>Hardware Integration Modbus RTU/ LON / BACnet  etc.</a:t>
            </a:r>
          </a:p>
        </p:txBody>
      </p:sp>
    </p:spTree>
    <p:extLst>
      <p:ext uri="{BB962C8B-B14F-4D97-AF65-F5344CB8AC3E}">
        <p14:creationId xmlns:p14="http://schemas.microsoft.com/office/powerpoint/2010/main" val="1118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6E103AA-E044-7749-A8B1-B180491FC345}"/>
              </a:ext>
            </a:extLst>
          </p:cNvPr>
          <p:cNvSpPr/>
          <p:nvPr/>
        </p:nvSpPr>
        <p:spPr>
          <a:xfrm>
            <a:off x="6328611" y="983709"/>
            <a:ext cx="5742238" cy="5474196"/>
          </a:xfrm>
          <a:prstGeom prst="rect">
            <a:avLst/>
          </a:prstGeom>
          <a:solidFill>
            <a:srgbClr val="0060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3636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6669FF-F468-ED4C-B95D-5F19A1CAD93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AC42191-CFE5-B843-AF74-2ADE765D3B2C}" type="datetime6">
              <a:rPr lang="en-SG" smtClean="0"/>
              <a:t>August 22</a:t>
            </a:fld>
            <a:endParaRPr lang="en-S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2F609-465E-D948-AB1A-1903A20CBF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2</a:t>
            </a:fld>
            <a:r>
              <a:rPr lang="en-US"/>
              <a:t> of 17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558AE-2F26-2D4F-B38D-FCC95B97CD3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Confidential    |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6BD0CB-9AC4-CF47-A539-CC682B6BA9C2}"/>
              </a:ext>
            </a:extLst>
          </p:cNvPr>
          <p:cNvSpPr/>
          <p:nvPr/>
        </p:nvSpPr>
        <p:spPr>
          <a:xfrm>
            <a:off x="833020" y="429886"/>
            <a:ext cx="9793762" cy="587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 sz="2400" b="1">
                <a:solidFill>
                  <a:srgbClr val="1D5759"/>
                </a:solidFill>
                <a:latin typeface="Calibri"/>
              </a:rPr>
              <a:t>Use Case: Chiller Plant Predictive Analytics</a:t>
            </a:r>
          </a:p>
          <a:p>
            <a:pPr>
              <a:defRPr/>
            </a:pPr>
            <a:r>
              <a:rPr lang="en-AU" sz="2400" b="1">
                <a:solidFill>
                  <a:srgbClr val="1D5759"/>
                </a:solidFill>
                <a:latin typeface="Calibri"/>
              </a:rPr>
              <a:t>Mixed-building Singapore (cont’d)</a:t>
            </a:r>
            <a:endParaRPr lang="en-AU" sz="2400" b="1">
              <a:solidFill>
                <a:srgbClr val="1D5759"/>
              </a:solidFill>
              <a:cs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F5376A-F361-7348-AA93-20FA3B983094}"/>
              </a:ext>
            </a:extLst>
          </p:cNvPr>
          <p:cNvGrpSpPr/>
          <p:nvPr/>
        </p:nvGrpSpPr>
        <p:grpSpPr>
          <a:xfrm>
            <a:off x="181514" y="1340037"/>
            <a:ext cx="11889334" cy="4648061"/>
            <a:chOff x="181514" y="1063307"/>
            <a:chExt cx="11889334" cy="4648061"/>
          </a:xfrm>
        </p:grpSpPr>
        <p:pic>
          <p:nvPicPr>
            <p:cNvPr id="22" name="Picture 2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C45D001-17CF-45D2-964A-D39D66C1C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4436"/>
            <a:stretch/>
          </p:blipFill>
          <p:spPr>
            <a:xfrm>
              <a:off x="181514" y="1301829"/>
              <a:ext cx="11889334" cy="440953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0D9376-2F0F-8D48-A28E-94065B890124}"/>
                </a:ext>
              </a:extLst>
            </p:cNvPr>
            <p:cNvSpPr/>
            <p:nvPr/>
          </p:nvSpPr>
          <p:spPr>
            <a:xfrm>
              <a:off x="7490716" y="1063307"/>
              <a:ext cx="4580132" cy="64337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1200" b="1">
                  <a:solidFill>
                    <a:srgbClr val="00B0F0"/>
                  </a:solidFill>
                  <a:latin typeface="Helvetica Neue Light"/>
                  <a:ea typeface="Helvetica Neue Light" panose="02000403000000020004" pitchFamily="2" charset="0"/>
                </a:rPr>
                <a:t>BLUE: REAL data </a:t>
              </a:r>
              <a:r>
                <a:rPr lang="en-US" sz="1200">
                  <a:solidFill>
                    <a:srgbClr val="00B0F0"/>
                  </a:solidFill>
                  <a:latin typeface="Helvetica Neue Light"/>
                  <a:ea typeface="Helvetica Neue Light" panose="02000403000000020004" pitchFamily="2" charset="0"/>
                </a:rPr>
                <a:t>measured by power meter</a:t>
              </a:r>
              <a:endParaRPr lang="en-US" sz="1200">
                <a:solidFill>
                  <a:srgbClr val="00B0F0"/>
                </a:solidFill>
                <a:latin typeface="Helvetica Neue Light"/>
                <a:ea typeface="Helvetica Neue Light" panose="02000403000000020004" pitchFamily="2" charset="0"/>
                <a:cs typeface="Calibri"/>
              </a:endParaRPr>
            </a:p>
            <a:p>
              <a:r>
                <a:rPr lang="en-US" sz="1200" b="1">
                  <a:solidFill>
                    <a:srgbClr val="FF0000"/>
                  </a:solidFill>
                  <a:latin typeface="Helvetica Neue Light"/>
                  <a:ea typeface="Helvetica Neue Light" panose="02000403000000020004" pitchFamily="2" charset="0"/>
                </a:rPr>
                <a:t>RED: ML PREDICTED data </a:t>
              </a:r>
              <a:r>
                <a:rPr lang="en-US" sz="1200">
                  <a:solidFill>
                    <a:srgbClr val="FF0000"/>
                  </a:solidFill>
                  <a:latin typeface="Helvetica Neue Light"/>
                  <a:ea typeface="Helvetica Neue Light" panose="02000403000000020004" pitchFamily="2" charset="0"/>
                </a:rPr>
                <a:t>– 13 variables weather normalized model</a:t>
              </a:r>
              <a:endParaRPr lang="en-AU" sz="1200">
                <a:solidFill>
                  <a:srgbClr val="FF0000"/>
                </a:solidFill>
                <a:latin typeface="Helvetica Neue Light"/>
                <a:ea typeface="Helvetica Neue Light" panose="02000403000000020004" pitchFamily="2" charset="0"/>
                <a:cs typeface="Calibri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E3F920-927E-9840-ACE3-5D55A725FCB1}"/>
                </a:ext>
              </a:extLst>
            </p:cNvPr>
            <p:cNvSpPr txBox="1"/>
            <p:nvPr/>
          </p:nvSpPr>
          <p:spPr>
            <a:xfrm>
              <a:off x="4896555" y="4112661"/>
              <a:ext cx="3187336" cy="646331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accent1">
                  <a:lumMod val="50000"/>
                </a:schemeClr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>
                  <a:solidFill>
                    <a:schemeClr val="accent1">
                      <a:lumMod val="50000"/>
                    </a:schemeClr>
                  </a:solidFill>
                  <a:latin typeface="Helvetica Neue Light"/>
                  <a:ea typeface="Helvetica Neue Light" panose="02000403000000020004" pitchFamily="2" charset="0"/>
                  <a:cs typeface="Helvetica Neue" panose="02000503000000020004" pitchFamily="2" charset="0"/>
                </a:rPr>
                <a:t>Detection swivel showing time of week where the chiller energy consumption is higher or Lower than predicted (Sparks)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18048B-F635-C742-967F-8653917301E9}"/>
                </a:ext>
              </a:extLst>
            </p:cNvPr>
            <p:cNvSpPr txBox="1"/>
            <p:nvPr/>
          </p:nvSpPr>
          <p:spPr>
            <a:xfrm>
              <a:off x="4896555" y="5094506"/>
              <a:ext cx="2459251" cy="461665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accent1">
                  <a:lumMod val="50000"/>
                </a:schemeClr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>
                  <a:solidFill>
                    <a:schemeClr val="accent1">
                      <a:lumMod val="50000"/>
                    </a:schemeClr>
                  </a:solidFill>
                  <a:latin typeface="Helvetica Neue Light"/>
                  <a:ea typeface="Helvetica Neue Light" panose="02000403000000020004" pitchFamily="2" charset="0"/>
                  <a:cs typeface="Helvetica Neue" panose="02000503000000020004" pitchFamily="2" charset="0"/>
                </a:rPr>
                <a:t>Detection list, displaying Sparks duration</a:t>
              </a:r>
            </a:p>
          </p:txBody>
        </p: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11257833-A906-B540-83AE-99A15C4AA256}"/>
                </a:ext>
              </a:extLst>
            </p:cNvPr>
            <p:cNvCxnSpPr>
              <a:stCxn id="8" idx="1"/>
            </p:cNvCxnSpPr>
            <p:nvPr/>
          </p:nvCxnSpPr>
          <p:spPr>
            <a:xfrm rot="10800000" flipV="1">
              <a:off x="4379495" y="4435827"/>
              <a:ext cx="517060" cy="3826"/>
            </a:xfrm>
            <a:prstGeom prst="bentConnector3">
              <a:avLst/>
            </a:prstGeom>
            <a:ln w="28575">
              <a:solidFill>
                <a:srgbClr val="1C57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BEAA7893-6C01-514E-A23E-FDA874A5D64F}"/>
                </a:ext>
              </a:extLst>
            </p:cNvPr>
            <p:cNvCxnSpPr>
              <a:stCxn id="9" idx="1"/>
            </p:cNvCxnSpPr>
            <p:nvPr/>
          </p:nvCxnSpPr>
          <p:spPr>
            <a:xfrm rot="10800000" flipV="1">
              <a:off x="4403563" y="5325338"/>
              <a:ext cx="492993" cy="1"/>
            </a:xfrm>
            <a:prstGeom prst="bentConnector3">
              <a:avLst/>
            </a:prstGeom>
            <a:ln w="28575">
              <a:solidFill>
                <a:srgbClr val="1C57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853B7E9-1F9B-4CDF-93E4-12C24C35ACB2}"/>
              </a:ext>
            </a:extLst>
          </p:cNvPr>
          <p:cNvSpPr txBox="1"/>
          <p:nvPr/>
        </p:nvSpPr>
        <p:spPr>
          <a:xfrm flipH="1">
            <a:off x="-578712" y="297503"/>
            <a:ext cx="1469291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5000">
                <a:solidFill>
                  <a:schemeClr val="accent1"/>
                </a:solidFill>
                <a:latin typeface="Roboto Medium"/>
                <a:ea typeface="Roboto Medium"/>
                <a:cs typeface="Poppins Medium"/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80CC14-9FCE-4B24-8746-ADCC3CFAD0BF}"/>
              </a:ext>
            </a:extLst>
          </p:cNvPr>
          <p:cNvSpPr txBox="1"/>
          <p:nvPr/>
        </p:nvSpPr>
        <p:spPr>
          <a:xfrm>
            <a:off x="8635253" y="538554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223172-E18B-44A9-A082-38C387D28EF6}"/>
              </a:ext>
            </a:extLst>
          </p:cNvPr>
          <p:cNvSpPr txBox="1"/>
          <p:nvPr/>
        </p:nvSpPr>
        <p:spPr>
          <a:xfrm>
            <a:off x="7931130" y="5144854"/>
            <a:ext cx="3534717" cy="646331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  <a:latin typeface="Helvetica Neue Light"/>
                <a:ea typeface="Helvetica Neue Light" panose="02000403000000020004" pitchFamily="2" charset="0"/>
                <a:cs typeface="Helvetica Neue" panose="02000503000000020004" pitchFamily="2" charset="0"/>
              </a:rPr>
              <a:t>Automated Generation of Action lists </a:t>
            </a:r>
            <a:r>
              <a:rPr lang="en-US" sz="1200">
                <a:solidFill>
                  <a:schemeClr val="accent1">
                    <a:lumMod val="50000"/>
                  </a:schemeClr>
                </a:solidFill>
                <a:latin typeface="Helvetica Neue Light"/>
                <a:ea typeface="Helvetica Neue Light" panose="02000403000000020004" pitchFamily="2" charset="0"/>
                <a:cs typeface="Helvetica Neue" panose="02000503000000020004" pitchFamily="2" charset="0"/>
              </a:rPr>
              <a:t>for Operators with Engineered Arborescence on Remediation when System is Underperforming.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E59BDD7-D9B9-421E-BC10-52FD0C713C02}"/>
              </a:ext>
            </a:extLst>
          </p:cNvPr>
          <p:cNvCxnSpPr/>
          <p:nvPr/>
        </p:nvCxnSpPr>
        <p:spPr>
          <a:xfrm>
            <a:off x="7235638" y="5028079"/>
            <a:ext cx="701489" cy="712695"/>
          </a:xfrm>
          <a:prstGeom prst="bentConnector3">
            <a:avLst/>
          </a:prstGeom>
          <a:ln w="28575">
            <a:solidFill>
              <a:srgbClr val="00606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0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51680C6-E120-804F-83B1-75ABEB222847}"/>
              </a:ext>
            </a:extLst>
          </p:cNvPr>
          <p:cNvSpPr/>
          <p:nvPr/>
        </p:nvSpPr>
        <p:spPr>
          <a:xfrm>
            <a:off x="788514" y="1279525"/>
            <a:ext cx="4474852" cy="5053263"/>
          </a:xfrm>
          <a:prstGeom prst="rect">
            <a:avLst/>
          </a:prstGeom>
          <a:solidFill>
            <a:srgbClr val="0060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3636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596C92-A199-FD47-8435-35C04110CD8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AC42191-CFE5-B843-AF74-2ADE765D3B2C}" type="datetime6">
              <a:rPr lang="en-SG" smtClean="0"/>
              <a:t>August 22</a:t>
            </a:fld>
            <a:endParaRPr lang="en-S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EC6173-DD15-864E-9B94-4733A5A84A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3</a:t>
            </a:fld>
            <a:r>
              <a:rPr lang="en-US"/>
              <a:t> of 17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45422B-D69E-EC4D-8B7C-15E329E02C2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Confidential    |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46338D-E4B7-C748-A72C-E81E54F932B3}"/>
              </a:ext>
            </a:extLst>
          </p:cNvPr>
          <p:cNvGrpSpPr/>
          <p:nvPr/>
        </p:nvGrpSpPr>
        <p:grpSpPr>
          <a:xfrm>
            <a:off x="1427560" y="1767521"/>
            <a:ext cx="9669566" cy="3996514"/>
            <a:chOff x="1150834" y="1298290"/>
            <a:chExt cx="9669566" cy="3996514"/>
          </a:xfrm>
        </p:grpSpPr>
        <p:pic>
          <p:nvPicPr>
            <p:cNvPr id="6" name="Picture 2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AEA7C3F-B9DE-924A-ABFD-68BD19D63F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5804"/>
            <a:stretch/>
          </p:blipFill>
          <p:spPr>
            <a:xfrm>
              <a:off x="1174899" y="1563196"/>
              <a:ext cx="9645501" cy="1865804"/>
            </a:xfrm>
            <a:prstGeom prst="rect">
              <a:avLst/>
            </a:prstGeom>
          </p:spPr>
        </p:pic>
        <p:pic>
          <p:nvPicPr>
            <p:cNvPr id="7" name="Picture 2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49DE8F39-9792-9B4A-8858-4BB7ACD32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5804"/>
            <a:stretch/>
          </p:blipFill>
          <p:spPr>
            <a:xfrm>
              <a:off x="1174898" y="3429000"/>
              <a:ext cx="9645501" cy="1865804"/>
            </a:xfrm>
            <a:prstGeom prst="rect">
              <a:avLst/>
            </a:prstGeom>
          </p:spPr>
        </p:pic>
        <p:pic>
          <p:nvPicPr>
            <p:cNvPr id="8" name="Picture 2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90E667BB-C9F0-994C-AD67-0164C5F4A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187" b="95307"/>
            <a:stretch/>
          </p:blipFill>
          <p:spPr>
            <a:xfrm>
              <a:off x="1150834" y="1298290"/>
              <a:ext cx="9161607" cy="26490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E1CADA7-0215-6245-B000-1B646F4F9670}"/>
                </a:ext>
              </a:extLst>
            </p:cNvPr>
            <p:cNvSpPr/>
            <p:nvPr/>
          </p:nvSpPr>
          <p:spPr>
            <a:xfrm>
              <a:off x="1347537" y="3554400"/>
              <a:ext cx="2827421" cy="181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2CEAD7-D19E-A046-BD1B-374C1EEE9527}"/>
                </a:ext>
              </a:extLst>
            </p:cNvPr>
            <p:cNvSpPr/>
            <p:nvPr/>
          </p:nvSpPr>
          <p:spPr>
            <a:xfrm>
              <a:off x="4329958" y="3577694"/>
              <a:ext cx="2827421" cy="181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896352-4B70-4C41-92CE-CF7A7D148C1D}"/>
                </a:ext>
              </a:extLst>
            </p:cNvPr>
            <p:cNvSpPr/>
            <p:nvPr/>
          </p:nvSpPr>
          <p:spPr>
            <a:xfrm>
              <a:off x="7408635" y="3550334"/>
              <a:ext cx="2827421" cy="181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3632FC-008C-F84D-B3F8-AA4BF382D87E}"/>
                </a:ext>
              </a:extLst>
            </p:cNvPr>
            <p:cNvSpPr txBox="1"/>
            <p:nvPr/>
          </p:nvSpPr>
          <p:spPr>
            <a:xfrm>
              <a:off x="7406674" y="3545367"/>
              <a:ext cx="15568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rPr>
                <a:t>Projected Annual Savings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C0BE9F-586D-7E4D-8DE4-E236512CD17D}"/>
                </a:ext>
              </a:extLst>
            </p:cNvPr>
            <p:cNvSpPr txBox="1"/>
            <p:nvPr/>
          </p:nvSpPr>
          <p:spPr>
            <a:xfrm>
              <a:off x="4329957" y="3533252"/>
              <a:ext cx="10214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rPr>
                <a:t>Electricity Tariff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A15353-E7F9-4446-90DA-935722395DAA}"/>
                </a:ext>
              </a:extLst>
            </p:cNvPr>
            <p:cNvSpPr txBox="1"/>
            <p:nvPr/>
          </p:nvSpPr>
          <p:spPr>
            <a:xfrm>
              <a:off x="1259705" y="3546959"/>
              <a:ext cx="22990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>
                  <a:solidFill>
                    <a:schemeClr val="bg2">
                      <a:lumMod val="75000"/>
                      <a:lumOff val="25000"/>
                    </a:schemeClr>
                  </a:solidFill>
                  <a:latin typeface="+mj-lt"/>
                </a:rPr>
                <a:t>Current Period Potential Energy Savings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905AE9-76B5-324A-9545-A18774E7BDB6}"/>
                </a:ext>
              </a:extLst>
            </p:cNvPr>
            <p:cNvSpPr/>
            <p:nvPr/>
          </p:nvSpPr>
          <p:spPr>
            <a:xfrm>
              <a:off x="1335504" y="4140535"/>
              <a:ext cx="2827421" cy="8480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b="1">
                  <a:solidFill>
                    <a:srgbClr val="1C575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229</a:t>
              </a:r>
              <a:r>
                <a:rPr lang="en-US" sz="2400">
                  <a:solidFill>
                    <a:srgbClr val="1C575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kWh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AD96975-17B1-214F-86BE-0F89CB55DB24}"/>
                </a:ext>
              </a:extLst>
            </p:cNvPr>
            <p:cNvSpPr/>
            <p:nvPr/>
          </p:nvSpPr>
          <p:spPr>
            <a:xfrm>
              <a:off x="4329958" y="4123195"/>
              <a:ext cx="2913053" cy="8480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/>
              <a:r>
                <a:rPr lang="en-US" sz="2400">
                  <a:solidFill>
                    <a:srgbClr val="84210B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S$</a:t>
              </a:r>
              <a:r>
                <a:rPr lang="en-US" sz="6000" b="1">
                  <a:solidFill>
                    <a:srgbClr val="84210B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0.22</a:t>
              </a:r>
              <a:r>
                <a:rPr lang="en-US" sz="2400">
                  <a:solidFill>
                    <a:srgbClr val="84210B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/kWh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6C11227-4211-C94B-B19F-DAE37A4D7220}"/>
                </a:ext>
              </a:extLst>
            </p:cNvPr>
            <p:cNvSpPr/>
            <p:nvPr/>
          </p:nvSpPr>
          <p:spPr>
            <a:xfrm>
              <a:off x="7406674" y="4123195"/>
              <a:ext cx="2913053" cy="8480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4056A5"/>
                  </a:solidFill>
                </a:rPr>
                <a:t>S$</a:t>
              </a:r>
              <a:r>
                <a:rPr lang="en-US" sz="7200" b="1">
                  <a:solidFill>
                    <a:srgbClr val="4056A5"/>
                  </a:solidFill>
                </a:rPr>
                <a:t>2600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E88566C-2176-1241-90A4-CCA2EF100AE7}"/>
              </a:ext>
            </a:extLst>
          </p:cNvPr>
          <p:cNvSpPr/>
          <p:nvPr/>
        </p:nvSpPr>
        <p:spPr>
          <a:xfrm>
            <a:off x="833020" y="396268"/>
            <a:ext cx="9793762" cy="587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 sz="2400" b="1">
                <a:solidFill>
                  <a:srgbClr val="1D5759"/>
                </a:solidFill>
                <a:latin typeface="Calibri"/>
              </a:rPr>
              <a:t>Use Case: Chiller Plant Predictive Analytics (cont’d)</a:t>
            </a:r>
            <a:endParaRPr lang="en-AU" sz="2400" b="1">
              <a:solidFill>
                <a:srgbClr val="1D5759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F22C2-11F3-4950-8414-DD6040A3834E}"/>
              </a:ext>
            </a:extLst>
          </p:cNvPr>
          <p:cNvSpPr txBox="1"/>
          <p:nvPr/>
        </p:nvSpPr>
        <p:spPr>
          <a:xfrm flipH="1">
            <a:off x="-578712" y="297503"/>
            <a:ext cx="1469291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5000">
                <a:solidFill>
                  <a:schemeClr val="accent1"/>
                </a:solidFill>
                <a:latin typeface="Roboto Medium"/>
                <a:ea typeface="Roboto Medium"/>
                <a:cs typeface="Poppins Medium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06192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990E79F-BCC3-4ED8-BB0F-01B1A6ED32C2}"/>
              </a:ext>
            </a:extLst>
          </p:cNvPr>
          <p:cNvSpPr/>
          <p:nvPr/>
        </p:nvSpPr>
        <p:spPr>
          <a:xfrm>
            <a:off x="3469630" y="912084"/>
            <a:ext cx="7604839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29797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High Level Overview </a:t>
            </a:r>
            <a:r>
              <a:rPr lang="en-US" sz="2400" b="1">
                <a:solidFill>
                  <a:srgbClr val="29797C"/>
                </a:solidFill>
                <a:latin typeface="Calibri"/>
              </a:rPr>
              <a:t>/ Customized white label Dashboards</a:t>
            </a:r>
            <a:endParaRPr kumimoji="0" lang="en-AU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5621AE0-25E1-47CF-B02E-9CC4C099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95" y="1325523"/>
            <a:ext cx="10184723" cy="5284979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46A9A621-30B1-4D72-BDBB-62E0B9629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938" y="342664"/>
            <a:ext cx="2804195" cy="6613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63E114-6E9E-492E-8B8C-E267799E7A62}"/>
              </a:ext>
            </a:extLst>
          </p:cNvPr>
          <p:cNvSpPr/>
          <p:nvPr/>
        </p:nvSpPr>
        <p:spPr>
          <a:xfrm>
            <a:off x="833020" y="346104"/>
            <a:ext cx="5262980" cy="694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800" b="1">
                <a:solidFill>
                  <a:srgbClr val="1D5759"/>
                </a:solidFill>
                <a:latin typeface="Calibri"/>
              </a:rPr>
              <a:t>SOLUTIONS – Technology Portfolio</a:t>
            </a:r>
            <a:endParaRPr kumimoji="0" lang="en-AU" sz="2800" b="1" i="0" u="none" strike="noStrike" kern="1200" cap="none" spc="0" normalizeH="0" baseline="0" noProof="0">
              <a:ln>
                <a:noFill/>
              </a:ln>
              <a:solidFill>
                <a:srgbClr val="1D57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7A4C38-ECE0-4B39-AFD1-687802D11F59}"/>
              </a:ext>
            </a:extLst>
          </p:cNvPr>
          <p:cNvSpPr/>
          <p:nvPr/>
        </p:nvSpPr>
        <p:spPr>
          <a:xfrm>
            <a:off x="1" y="394746"/>
            <a:ext cx="833019" cy="679987"/>
          </a:xfrm>
          <a:prstGeom prst="rect">
            <a:avLst/>
          </a:prstGeom>
          <a:gradFill flip="none" rotWithShape="1">
            <a:gsLst>
              <a:gs pos="0">
                <a:srgbClr val="1D5759">
                  <a:shade val="30000"/>
                  <a:satMod val="115000"/>
                </a:srgbClr>
              </a:gs>
              <a:gs pos="50000">
                <a:srgbClr val="1D5759">
                  <a:shade val="67500"/>
                  <a:satMod val="115000"/>
                </a:srgbClr>
              </a:gs>
              <a:gs pos="100000">
                <a:srgbClr val="1D5759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37794D6-6D52-41CF-BECF-F290EE9EE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881" y="165867"/>
            <a:ext cx="2703728" cy="61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26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ush on industrial solar heat in Germany | Solarthermalworld">
            <a:extLst>
              <a:ext uri="{FF2B5EF4-FFF2-40B4-BE49-F238E27FC236}">
                <a16:creationId xmlns:a16="http://schemas.microsoft.com/office/drawing/2014/main" id="{442C1F0D-FCBD-9C4E-A8BD-3CE3E572A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5" r="46"/>
          <a:stretch/>
        </p:blipFill>
        <p:spPr bwMode="auto">
          <a:xfrm>
            <a:off x="0" y="1521163"/>
            <a:ext cx="4678679" cy="481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F9A3F8-4330-4D48-BCBD-D7BB7C14389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AC42191-CFE5-B843-AF74-2ADE765D3B2C}" type="datetime6">
              <a:rPr lang="en-SG" smtClean="0"/>
              <a:t>August 22</a:t>
            </a:fld>
            <a:endParaRPr lang="en-S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B925A-4ECA-5247-AD18-6B9F534C54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5</a:t>
            </a:fld>
            <a:r>
              <a:rPr lang="en-US"/>
              <a:t> of 20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0B1ED-2D6E-9C40-A77D-2BAEE319A6C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Confidential    |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67AE08-7B18-0945-99F9-176CBE9C6FFB}"/>
              </a:ext>
            </a:extLst>
          </p:cNvPr>
          <p:cNvSpPr/>
          <p:nvPr/>
        </p:nvSpPr>
        <p:spPr>
          <a:xfrm>
            <a:off x="907665" y="363546"/>
            <a:ext cx="9059983" cy="919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rgbClr val="1D5759"/>
                </a:solidFill>
              </a:rPr>
              <a:t>TM3 – </a:t>
            </a:r>
            <a:r>
              <a:rPr lang="en-US" sz="2400" b="1" dirty="0">
                <a:solidFill>
                  <a:srgbClr val="1D5759"/>
                </a:solidFill>
              </a:rPr>
              <a:t>Thermal Solar Plant + Hot and Chilled Water Generation</a:t>
            </a:r>
            <a:r>
              <a:rPr lang="en-US" sz="2800" b="1" dirty="0">
                <a:solidFill>
                  <a:srgbClr val="1D5759"/>
                </a:solidFill>
              </a:rPr>
              <a:t> </a:t>
            </a:r>
            <a:endParaRPr lang="en-US" sz="2800" b="1" dirty="0">
              <a:solidFill>
                <a:srgbClr val="1D5759"/>
              </a:solidFill>
              <a:highlight>
                <a:srgbClr val="C0C0C0"/>
              </a:highlight>
            </a:endParaRPr>
          </a:p>
          <a:p>
            <a:pPr>
              <a:defRPr/>
            </a:pPr>
            <a:r>
              <a:rPr lang="en-US" sz="2800" b="1" dirty="0">
                <a:solidFill>
                  <a:srgbClr val="1D5759"/>
                </a:solidFill>
              </a:rPr>
              <a:t> </a:t>
            </a:r>
            <a:r>
              <a:rPr lang="en-US" sz="2800" b="1" dirty="0">
                <a:solidFill>
                  <a:srgbClr val="1D5759"/>
                </a:solidFill>
                <a:highlight>
                  <a:srgbClr val="C0C0C0"/>
                </a:highlight>
              </a:rPr>
              <a:t>Singapore Int'l Education Institution</a:t>
            </a:r>
            <a:endParaRPr lang="en-US" sz="2800" b="1" dirty="0">
              <a:solidFill>
                <a:srgbClr val="1D5759"/>
              </a:solidFill>
              <a:highlight>
                <a:srgbClr val="C0C0C0"/>
              </a:highlight>
              <a:cs typeface="Calibri"/>
            </a:endParaRPr>
          </a:p>
          <a:p>
            <a:pPr>
              <a:defRPr/>
            </a:pPr>
            <a:r>
              <a:rPr lang="en-US" sz="2800" b="1" dirty="0">
                <a:solidFill>
                  <a:srgbClr val="1D5759"/>
                </a:solidFill>
              </a:rPr>
              <a:t>Weather and Irradiance Normalized</a:t>
            </a:r>
            <a:endParaRPr lang="en-US" sz="2800" b="1" dirty="0">
              <a:solidFill>
                <a:srgbClr val="1D5759"/>
              </a:solidFill>
              <a:cs typeface="Calibri"/>
            </a:endParaRPr>
          </a:p>
        </p:txBody>
      </p:sp>
      <p:pic>
        <p:nvPicPr>
          <p:cNvPr id="6" name="Graphic 1" descr="Marker">
            <a:extLst>
              <a:ext uri="{FF2B5EF4-FFF2-40B4-BE49-F238E27FC236}">
                <a16:creationId xmlns:a16="http://schemas.microsoft.com/office/drawing/2014/main" id="{405F59F8-5F66-8B41-8369-423651A66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1523" y="1452556"/>
            <a:ext cx="640080" cy="6400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FC15EF-67AC-3D4A-AA55-24997B19E819}"/>
              </a:ext>
            </a:extLst>
          </p:cNvPr>
          <p:cNvSpPr/>
          <p:nvPr/>
        </p:nvSpPr>
        <p:spPr>
          <a:xfrm>
            <a:off x="4823808" y="2161243"/>
            <a:ext cx="1085682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1D5759"/>
                </a:solidFill>
                <a:latin typeface="Calibri Light"/>
                <a:cs typeface="Calibri Light"/>
              </a:rPr>
              <a:t>Singapore</a:t>
            </a:r>
            <a:endParaRPr lang="en-US"/>
          </a:p>
        </p:txBody>
      </p:sp>
      <p:pic>
        <p:nvPicPr>
          <p:cNvPr id="8" name="Graphic 1" descr="Target Audience">
            <a:extLst>
              <a:ext uri="{FF2B5EF4-FFF2-40B4-BE49-F238E27FC236}">
                <a16:creationId xmlns:a16="http://schemas.microsoft.com/office/drawing/2014/main" id="{584B5713-12C6-C340-B1DE-345B3274E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6852" y="1456893"/>
            <a:ext cx="640080" cy="640080"/>
          </a:xfrm>
          <a:prstGeom prst="rect">
            <a:avLst/>
          </a:prstGeom>
        </p:spPr>
      </p:pic>
      <p:pic>
        <p:nvPicPr>
          <p:cNvPr id="9" name="Graphic 1" descr="Tools">
            <a:extLst>
              <a:ext uri="{FF2B5EF4-FFF2-40B4-BE49-F238E27FC236}">
                <a16:creationId xmlns:a16="http://schemas.microsoft.com/office/drawing/2014/main" id="{7460FC57-1B4A-F64A-842B-26BE550432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17823" y="1521163"/>
            <a:ext cx="640080" cy="640080"/>
          </a:xfrm>
          <a:prstGeom prst="rect">
            <a:avLst/>
          </a:prstGeom>
        </p:spPr>
      </p:pic>
      <p:pic>
        <p:nvPicPr>
          <p:cNvPr id="10" name="Graphic 1" descr="Research">
            <a:extLst>
              <a:ext uri="{FF2B5EF4-FFF2-40B4-BE49-F238E27FC236}">
                <a16:creationId xmlns:a16="http://schemas.microsoft.com/office/drawing/2014/main" id="{9414A78C-CCCF-BD46-91AA-7884BF0006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34944" y="1459212"/>
            <a:ext cx="640080" cy="6400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11E5939-E9DE-F24D-8553-7CC8BB25FA41}"/>
              </a:ext>
            </a:extLst>
          </p:cNvPr>
          <p:cNvSpPr/>
          <p:nvPr/>
        </p:nvSpPr>
        <p:spPr>
          <a:xfrm>
            <a:off x="3195622" y="3093270"/>
            <a:ext cx="8996378" cy="2900896"/>
          </a:xfrm>
          <a:prstGeom prst="rect">
            <a:avLst/>
          </a:prstGeom>
          <a:solidFill>
            <a:srgbClr val="1D575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2C7805-5020-9845-BD82-F51CAC0A4EEE}"/>
              </a:ext>
            </a:extLst>
          </p:cNvPr>
          <p:cNvSpPr/>
          <p:nvPr/>
        </p:nvSpPr>
        <p:spPr>
          <a:xfrm>
            <a:off x="6341967" y="2190325"/>
            <a:ext cx="2266331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rgbClr val="006061"/>
                </a:solidFill>
              </a:rPr>
              <a:t>Solar Thermal &amp; Cooling System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030D48-816F-1240-90F3-9EAFF1264B11}"/>
              </a:ext>
            </a:extLst>
          </p:cNvPr>
          <p:cNvSpPr/>
          <p:nvPr/>
        </p:nvSpPr>
        <p:spPr>
          <a:xfrm>
            <a:off x="3609168" y="3262355"/>
            <a:ext cx="2300322" cy="4247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2400" b="1" u="sng">
                <a:latin typeface="Calibri Light" panose="020F0302020204030204" pitchFamily="34" charset="0"/>
              </a:rPr>
              <a:t>SCOPE OF WORK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3860DB-2158-9142-A675-C0CD1FDDA34A}"/>
              </a:ext>
            </a:extLst>
          </p:cNvPr>
          <p:cNvSpPr/>
          <p:nvPr/>
        </p:nvSpPr>
        <p:spPr>
          <a:xfrm>
            <a:off x="8609473" y="3257371"/>
            <a:ext cx="1710975" cy="4247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2400" b="1" u="sng">
                <a:latin typeface="Calibri Light" panose="020F0302020204030204" pitchFamily="34" charset="0"/>
              </a:rPr>
              <a:t>RESULTS</a:t>
            </a:r>
          </a:p>
        </p:txBody>
      </p:sp>
      <p:pic>
        <p:nvPicPr>
          <p:cNvPr id="16" name="Graphic 1" descr="Brain in head">
            <a:extLst>
              <a:ext uri="{FF2B5EF4-FFF2-40B4-BE49-F238E27FC236}">
                <a16:creationId xmlns:a16="http://schemas.microsoft.com/office/drawing/2014/main" id="{9918F9DB-D8D0-034D-988C-5B5061B37D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6597" y="3852637"/>
            <a:ext cx="457200" cy="457200"/>
          </a:xfrm>
          <a:prstGeom prst="rect">
            <a:avLst/>
          </a:prstGeom>
        </p:spPr>
      </p:pic>
      <p:pic>
        <p:nvPicPr>
          <p:cNvPr id="18" name="Graphic 1" descr="Gauge">
            <a:extLst>
              <a:ext uri="{FF2B5EF4-FFF2-40B4-BE49-F238E27FC236}">
                <a16:creationId xmlns:a16="http://schemas.microsoft.com/office/drawing/2014/main" id="{8E790733-321F-0C4E-9419-18742A1985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81702" y="5069204"/>
            <a:ext cx="457200" cy="457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3F60875-4418-B748-A995-9CD48024ACAE}"/>
              </a:ext>
            </a:extLst>
          </p:cNvPr>
          <p:cNvSpPr/>
          <p:nvPr/>
        </p:nvSpPr>
        <p:spPr>
          <a:xfrm>
            <a:off x="8220085" y="4978673"/>
            <a:ext cx="3723117" cy="8402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" lv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/>
              <a:t>savings roadmap </a:t>
            </a:r>
            <a:r>
              <a:rPr lang="en-US" b="1"/>
              <a:t>of ~SGD 75,000 per annum </a:t>
            </a:r>
            <a:r>
              <a:rPr lang="en-US"/>
              <a:t>and</a:t>
            </a:r>
            <a:r>
              <a:rPr lang="en-US" b="1"/>
              <a:t> 15% potential increase chiller uptime</a:t>
            </a:r>
            <a:endParaRPr lang="en-US" sz="1400">
              <a:latin typeface="Calibri"/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4449DD-D948-DF4F-BEDE-BB3E30563BC2}"/>
              </a:ext>
            </a:extLst>
          </p:cNvPr>
          <p:cNvSpPr/>
          <p:nvPr/>
        </p:nvSpPr>
        <p:spPr>
          <a:xfrm>
            <a:off x="8255122" y="3794871"/>
            <a:ext cx="3688080" cy="1089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" lv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SG" dirty="0"/>
              <a:t>Uncovered an underlying energy waste on the premise through extensive consulting and client-side engineer service</a:t>
            </a: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EEDF8E-BB49-4441-86A7-277C0909A5EB}"/>
              </a:ext>
            </a:extLst>
          </p:cNvPr>
          <p:cNvSpPr/>
          <p:nvPr/>
        </p:nvSpPr>
        <p:spPr>
          <a:xfrm>
            <a:off x="8820560" y="2107054"/>
            <a:ext cx="1634606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rgbClr val="1D5759"/>
                </a:solidFill>
                <a:latin typeface="Calibri Light" panose="020F0302020204030204" pitchFamily="34" charset="0"/>
              </a:rPr>
              <a:t>On-demand Analytics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B82D8B-3557-694A-BB23-18D24823E715}"/>
              </a:ext>
            </a:extLst>
          </p:cNvPr>
          <p:cNvSpPr/>
          <p:nvPr/>
        </p:nvSpPr>
        <p:spPr>
          <a:xfrm>
            <a:off x="10635199" y="2168921"/>
            <a:ext cx="1239570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rgbClr val="1D5759"/>
                </a:solidFill>
                <a:latin typeface="Calibri Light"/>
                <a:cs typeface="Calibri Light"/>
              </a:rPr>
              <a:t>245</a:t>
            </a:r>
            <a:endParaRPr lang="en-US" b="1">
              <a:solidFill>
                <a:srgbClr val="1D5759"/>
              </a:solidFill>
              <a:latin typeface="Calibri Light"/>
            </a:endParaRPr>
          </a:p>
          <a:p>
            <a:pPr algn="ctr"/>
            <a:r>
              <a:rPr lang="en-US" b="1">
                <a:solidFill>
                  <a:srgbClr val="1D5759"/>
                </a:solidFill>
                <a:latin typeface="Calibri Light"/>
                <a:cs typeface="Calibri Light"/>
              </a:rPr>
              <a:t>Data points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B8BDE9-3335-1C49-AEFC-D5FB3670C8CF}"/>
              </a:ext>
            </a:extLst>
          </p:cNvPr>
          <p:cNvSpPr/>
          <p:nvPr/>
        </p:nvSpPr>
        <p:spPr>
          <a:xfrm>
            <a:off x="3522609" y="4102682"/>
            <a:ext cx="3688080" cy="10895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" lv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SG"/>
              <a:t>Engineered a data-driven solutions through </a:t>
            </a:r>
            <a:r>
              <a:rPr lang="en-US">
                <a:ea typeface="+mn-lt"/>
                <a:cs typeface="+mn-lt"/>
              </a:rPr>
              <a:t>On-demand analytics utilizing various tools </a:t>
            </a:r>
            <a:r>
              <a:rPr lang="en-SG"/>
              <a:t>with advanced data aggregation</a:t>
            </a:r>
            <a:endParaRPr lang="en-US" sz="1600">
              <a:latin typeface="Calibri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AF06B7-E420-4DCF-9EDE-7481F011C449}"/>
              </a:ext>
            </a:extLst>
          </p:cNvPr>
          <p:cNvSpPr txBox="1"/>
          <p:nvPr/>
        </p:nvSpPr>
        <p:spPr>
          <a:xfrm>
            <a:off x="-85948" y="356872"/>
            <a:ext cx="881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accent1"/>
                </a:solidFill>
                <a:latin typeface="Roboto Medium"/>
                <a:ea typeface="Roboto Medium"/>
                <a:cs typeface="Poppins Medium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07893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2EC737-F9A1-47E6-8F03-E344F127CE8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AC42191-CFE5-B843-AF74-2ADE765D3B2C}" type="datetime6">
              <a:rPr lang="en-SG" smtClean="0"/>
              <a:t>August 22</a:t>
            </a:fld>
            <a:endParaRPr lang="en-S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45EDE5-6771-4394-939A-B0C4C9A68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6</a:t>
            </a:fld>
            <a:r>
              <a:rPr lang="en-US"/>
              <a:t> of 37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3EFBA-ADA9-4541-B3AB-4D87212364C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Confidential    |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91A929-257C-454F-B54F-57098E5078EA}"/>
              </a:ext>
            </a:extLst>
          </p:cNvPr>
          <p:cNvSpPr txBox="1"/>
          <p:nvPr/>
        </p:nvSpPr>
        <p:spPr>
          <a:xfrm flipH="1">
            <a:off x="-578712" y="297503"/>
            <a:ext cx="1469291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5000" dirty="0">
                <a:solidFill>
                  <a:schemeClr val="accent1"/>
                </a:solidFill>
                <a:latin typeface="Roboto Medium"/>
                <a:ea typeface="Roboto Medium"/>
                <a:cs typeface="Poppins Medium"/>
              </a:rPr>
              <a:t>04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0C062-FB23-4853-8A82-B4D5B04C9518}"/>
              </a:ext>
            </a:extLst>
          </p:cNvPr>
          <p:cNvSpPr/>
          <p:nvPr/>
        </p:nvSpPr>
        <p:spPr>
          <a:xfrm>
            <a:off x="844226" y="429886"/>
            <a:ext cx="8691660" cy="587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dirty="0">
                <a:solidFill>
                  <a:srgbClr val="1D5759"/>
                </a:solidFill>
              </a:rPr>
              <a:t>Solar Thermal System Energy Flow Diagram</a:t>
            </a:r>
            <a:endParaRPr lang="en-AU" sz="2400" b="1" dirty="0">
              <a:solidFill>
                <a:srgbClr val="1D5759"/>
              </a:solidFill>
              <a:cs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A04FD3-BBAB-4FB6-A8FC-DE718AE71CF0}"/>
              </a:ext>
            </a:extLst>
          </p:cNvPr>
          <p:cNvPicPr/>
          <p:nvPr/>
        </p:nvPicPr>
        <p:blipFill rotWithShape="1">
          <a:blip r:embed="rId2"/>
          <a:srcRect r="10566" b="8907"/>
          <a:stretch/>
        </p:blipFill>
        <p:spPr>
          <a:xfrm>
            <a:off x="6999223" y="1640075"/>
            <a:ext cx="5149888" cy="427909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B397D9A-42A0-4322-8538-45CE73769400}"/>
              </a:ext>
            </a:extLst>
          </p:cNvPr>
          <p:cNvGrpSpPr/>
          <p:nvPr/>
        </p:nvGrpSpPr>
        <p:grpSpPr>
          <a:xfrm>
            <a:off x="155933" y="1604865"/>
            <a:ext cx="6926002" cy="4422658"/>
            <a:chOff x="155933" y="1501237"/>
            <a:chExt cx="7213820" cy="45262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BA0CA4-A85A-44D9-8F4A-0A6762044728}"/>
                </a:ext>
              </a:extLst>
            </p:cNvPr>
            <p:cNvPicPr/>
            <p:nvPr/>
          </p:nvPicPr>
          <p:blipFill rotWithShape="1">
            <a:blip r:embed="rId3"/>
            <a:srcRect r="13266"/>
            <a:stretch/>
          </p:blipFill>
          <p:spPr>
            <a:xfrm>
              <a:off x="155933" y="1537272"/>
              <a:ext cx="7213820" cy="449025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6D4A30-DD3C-4E32-8D24-01B1F04277B6}"/>
                </a:ext>
              </a:extLst>
            </p:cNvPr>
            <p:cNvSpPr/>
            <p:nvPr/>
          </p:nvSpPr>
          <p:spPr>
            <a:xfrm>
              <a:off x="277233" y="1844123"/>
              <a:ext cx="3315054" cy="815101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DBD872-2977-4AA0-8784-0EEE442487BF}"/>
                </a:ext>
              </a:extLst>
            </p:cNvPr>
            <p:cNvSpPr txBox="1"/>
            <p:nvPr/>
          </p:nvSpPr>
          <p:spPr>
            <a:xfrm>
              <a:off x="1458900" y="1501237"/>
              <a:ext cx="951720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F1 Solar</a:t>
              </a:r>
              <a:endParaRPr lang="en-SG" b="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69926D-4E1D-4A5E-8F7D-AE8C354D0F59}"/>
                </a:ext>
              </a:extLst>
            </p:cNvPr>
            <p:cNvSpPr/>
            <p:nvPr/>
          </p:nvSpPr>
          <p:spPr>
            <a:xfrm>
              <a:off x="1934760" y="3935823"/>
              <a:ext cx="783772" cy="815101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ECE534-99BC-4952-A45F-D60CA7C2FD7C}"/>
                </a:ext>
              </a:extLst>
            </p:cNvPr>
            <p:cNvSpPr txBox="1"/>
            <p:nvPr/>
          </p:nvSpPr>
          <p:spPr>
            <a:xfrm>
              <a:off x="1891431" y="3326019"/>
              <a:ext cx="951720" cy="52322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F2 Heat Medium</a:t>
              </a:r>
              <a:endParaRPr lang="en-SG" b="1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978F61-1A8A-4E67-AC34-FF0D51C41333}"/>
                </a:ext>
              </a:extLst>
            </p:cNvPr>
            <p:cNvSpPr txBox="1"/>
            <p:nvPr/>
          </p:nvSpPr>
          <p:spPr>
            <a:xfrm>
              <a:off x="5506739" y="1732621"/>
              <a:ext cx="1362694" cy="73866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F7 Domestic Hot Water (DHW)</a:t>
              </a:r>
              <a:endParaRPr lang="en-SG" b="1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261F609-C55A-4E3D-B43B-155A3E7BC554}"/>
                </a:ext>
              </a:extLst>
            </p:cNvPr>
            <p:cNvSpPr/>
            <p:nvPr/>
          </p:nvSpPr>
          <p:spPr>
            <a:xfrm>
              <a:off x="5732107" y="2506225"/>
              <a:ext cx="783772" cy="1188697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935293E-EA2B-44DF-B478-FAC22A2D0F85}"/>
                </a:ext>
              </a:extLst>
            </p:cNvPr>
            <p:cNvSpPr/>
            <p:nvPr/>
          </p:nvSpPr>
          <p:spPr>
            <a:xfrm>
              <a:off x="2788634" y="4646645"/>
              <a:ext cx="701015" cy="815101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8B58E2-E453-4CDD-A84C-B728A0D01FC4}"/>
                </a:ext>
              </a:extLst>
            </p:cNvPr>
            <p:cNvSpPr txBox="1"/>
            <p:nvPr/>
          </p:nvSpPr>
          <p:spPr>
            <a:xfrm>
              <a:off x="1263385" y="5288860"/>
              <a:ext cx="1455147" cy="53548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F3 Absorption Chiller</a:t>
              </a:r>
              <a:endParaRPr lang="en-SG" b="1"/>
            </a:p>
          </p:txBody>
        </p:sp>
      </p:grpSp>
    </p:spTree>
    <p:extLst>
      <p:ext uri="{BB962C8B-B14F-4D97-AF65-F5344CB8AC3E}">
        <p14:creationId xmlns:p14="http://schemas.microsoft.com/office/powerpoint/2010/main" val="398038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146EA5-539F-45B1-9334-6EBD490FF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74"/>
          <a:stretch/>
        </p:blipFill>
        <p:spPr>
          <a:xfrm>
            <a:off x="210139" y="1586780"/>
            <a:ext cx="5024334" cy="453318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2EC737-F9A1-47E6-8F03-E344F127CE8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AC42191-CFE5-B843-AF74-2ADE765D3B2C}" type="datetime6">
              <a:rPr lang="en-SG" smtClean="0"/>
              <a:t>August 22</a:t>
            </a:fld>
            <a:endParaRPr lang="en-S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45EDE5-6771-4394-939A-B0C4C9A68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7</a:t>
            </a:fld>
            <a:r>
              <a:rPr lang="en-US"/>
              <a:t> of 37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3EFBA-ADA9-4541-B3AB-4D87212364C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Confidential    |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91A929-257C-454F-B54F-57098E5078EA}"/>
              </a:ext>
            </a:extLst>
          </p:cNvPr>
          <p:cNvSpPr txBox="1"/>
          <p:nvPr/>
        </p:nvSpPr>
        <p:spPr>
          <a:xfrm flipH="1">
            <a:off x="-578712" y="297503"/>
            <a:ext cx="1469291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5000" dirty="0">
                <a:solidFill>
                  <a:schemeClr val="accent1"/>
                </a:solidFill>
                <a:latin typeface="Roboto Medium"/>
                <a:ea typeface="Roboto Medium"/>
                <a:cs typeface="Poppins Medium"/>
              </a:rPr>
              <a:t>04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0C062-FB23-4853-8A82-B4D5B04C9518}"/>
              </a:ext>
            </a:extLst>
          </p:cNvPr>
          <p:cNvSpPr/>
          <p:nvPr/>
        </p:nvSpPr>
        <p:spPr>
          <a:xfrm>
            <a:off x="844227" y="429886"/>
            <a:ext cx="8449064" cy="587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dirty="0">
                <a:solidFill>
                  <a:srgbClr val="1D5759"/>
                </a:solidFill>
              </a:rPr>
              <a:t>Solar Thermal &amp;</a:t>
            </a:r>
            <a:r>
              <a:rPr lang="en-US" sz="2400" b="1" dirty="0">
                <a:solidFill>
                  <a:srgbClr val="1D5759"/>
                </a:solidFill>
                <a:latin typeface="Calibri"/>
              </a:rPr>
              <a:t> Absorption Chiller Predictive Analysis </a:t>
            </a:r>
            <a:endParaRPr lang="en-AU" sz="2400" b="1" dirty="0">
              <a:solidFill>
                <a:srgbClr val="1D5759"/>
              </a:solidFill>
              <a:latin typeface="Calibri"/>
            </a:endParaRPr>
          </a:p>
          <a:p>
            <a:pPr>
              <a:defRPr/>
            </a:pPr>
            <a:r>
              <a:rPr lang="en-AU" sz="2400" b="1" dirty="0">
                <a:solidFill>
                  <a:srgbClr val="1D5759"/>
                </a:solidFill>
                <a:highlight>
                  <a:srgbClr val="C0C0C0"/>
                </a:highlight>
                <a:latin typeface="Calibri"/>
              </a:rPr>
              <a:t>Model KPI -  Predicting Normalized Thermal Output</a:t>
            </a:r>
            <a:endParaRPr lang="en-AU" sz="2400" b="1" dirty="0">
              <a:solidFill>
                <a:srgbClr val="1D5759"/>
              </a:solidFill>
              <a:highlight>
                <a:srgbClr val="C0C0C0"/>
              </a:highlight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9EDB0B-6E54-47A5-B719-BE404E44A4D3}"/>
              </a:ext>
            </a:extLst>
          </p:cNvPr>
          <p:cNvSpPr/>
          <p:nvPr/>
        </p:nvSpPr>
        <p:spPr>
          <a:xfrm>
            <a:off x="1633062" y="1598589"/>
            <a:ext cx="502300" cy="214622"/>
          </a:xfrm>
          <a:prstGeom prst="rect">
            <a:avLst/>
          </a:prstGeom>
          <a:noFill/>
          <a:ln>
            <a:solidFill>
              <a:srgbClr val="4E8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356229-604A-4B5E-B206-33D4D393CD0F}"/>
              </a:ext>
            </a:extLst>
          </p:cNvPr>
          <p:cNvSpPr txBox="1"/>
          <p:nvPr/>
        </p:nvSpPr>
        <p:spPr>
          <a:xfrm>
            <a:off x="5729435" y="1697235"/>
            <a:ext cx="6252426" cy="47859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n-SG">
              <a:solidFill>
                <a:srgbClr val="444444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>
                <a:ea typeface="Calibri" panose="020F0502020204030204" pitchFamily="34" charset="0"/>
              </a:rPr>
              <a:t>Model Obtained R</a:t>
            </a:r>
            <a:r>
              <a:rPr lang="en-US" baseline="30000">
                <a:ea typeface="Calibri" panose="020F0502020204030204" pitchFamily="34" charset="0"/>
              </a:rPr>
              <a:t>2</a:t>
            </a:r>
            <a:r>
              <a:rPr lang="en-US">
                <a:ea typeface="Calibri" panose="020F0502020204030204" pitchFamily="34" charset="0"/>
              </a:rPr>
              <a:t> = 0.99 and p~0</a:t>
            </a:r>
          </a:p>
          <a:p>
            <a:pPr algn="just"/>
            <a:endParaRPr lang="en-US">
              <a:effectLst/>
              <a:ea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>
                <a:effectLst/>
                <a:ea typeface="Calibri" panose="020F0502020204030204" pitchFamily="34" charset="0"/>
              </a:rPr>
              <a:t>Model takes into account </a:t>
            </a:r>
            <a:r>
              <a:rPr lang="en-US" b="1" u="sng">
                <a:effectLst/>
                <a:ea typeface="Calibri" panose="020F0502020204030204" pitchFamily="34" charset="0"/>
              </a:rPr>
              <a:t>10 independent variables </a:t>
            </a:r>
            <a:r>
              <a:rPr lang="en-US">
                <a:effectLst/>
                <a:ea typeface="Calibri" panose="020F0502020204030204" pitchFamily="34" charset="0"/>
              </a:rPr>
              <a:t>to predict the normalized thermal output (kW/°daysC) from solar thermal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u="sng">
                <a:effectLst/>
                <a:ea typeface="Calibri" panose="020F0502020204030204" pitchFamily="34" charset="0"/>
              </a:rPr>
              <a:t>Dependent Variable:</a:t>
            </a:r>
            <a:r>
              <a:rPr lang="en-US" b="1">
                <a:effectLst/>
                <a:ea typeface="Calibri" panose="020F0502020204030204" pitchFamily="34" charset="0"/>
              </a:rPr>
              <a:t> </a:t>
            </a:r>
            <a:r>
              <a:rPr lang="en-US">
                <a:effectLst/>
                <a:ea typeface="Calibri" panose="020F0502020204030204" pitchFamily="34" charset="0"/>
              </a:rPr>
              <a:t>Heat Medium Normalized Thermal Output (kW/°daysC)</a:t>
            </a:r>
          </a:p>
          <a:p>
            <a:pPr algn="just"/>
            <a:endParaRPr lang="en-US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u="sng"/>
              <a:t>Training period</a:t>
            </a:r>
            <a:r>
              <a:rPr lang="en-US"/>
              <a:t>: Jan 17 to Dec 17 (1 year)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u="sng"/>
              <a:t>Validation period</a:t>
            </a:r>
            <a:r>
              <a:rPr lang="en-US"/>
              <a:t>: Jan 18 to Dec 18 (1 year)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u="sng"/>
              <a:t>Logging interval</a:t>
            </a:r>
            <a:r>
              <a:rPr lang="en-US"/>
              <a:t>: Every 10 minutes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u="sng"/>
              <a:t>Weather Normalization</a:t>
            </a:r>
            <a:r>
              <a:rPr lang="en-US"/>
              <a:t>: Yes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u="sng"/>
              <a:t>Weather Source</a:t>
            </a:r>
            <a:r>
              <a:rPr lang="en-US"/>
              <a:t>: 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8" indent="-342900" algn="just">
              <a:buAutoNum type="arabicPeriod"/>
            </a:pPr>
            <a:r>
              <a:rPr lang="en-US">
                <a:effectLst/>
                <a:ea typeface="Calibri" panose="020F0502020204030204" pitchFamily="34" charset="0"/>
              </a:rPr>
              <a:t>Ambient Temperature / Wet Bulb: </a:t>
            </a:r>
            <a:r>
              <a:rPr lang="en-US" u="none" strike="noStrike">
                <a:solidFill>
                  <a:srgbClr val="0563C1"/>
                </a:solidFill>
                <a:effectLst/>
                <a:ea typeface="Calibri" panose="020F0502020204030204" pitchFamily="34" charset="0"/>
                <a:hlinkClick r:id="rId3"/>
              </a:rPr>
              <a:t>World Weather Online</a:t>
            </a:r>
            <a:endParaRPr lang="en-US" u="none" strike="noStrike">
              <a:solidFill>
                <a:srgbClr val="0563C1"/>
              </a:solidFill>
              <a:effectLst/>
              <a:ea typeface="Calibri" panose="020F0502020204030204" pitchFamily="34" charset="0"/>
            </a:endParaRPr>
          </a:p>
          <a:p>
            <a:pPr marL="342900" lvl="8" indent="-342900" algn="just">
              <a:buFont typeface="Arial"/>
              <a:buAutoNum type="arabicPeriod"/>
            </a:pPr>
            <a:r>
              <a:rPr lang="en-US">
                <a:effectLst/>
                <a:ea typeface="Calibri" panose="020F0502020204030204" pitchFamily="34" charset="0"/>
              </a:rPr>
              <a:t>Irradiance: </a:t>
            </a:r>
            <a:r>
              <a:rPr lang="en-US">
                <a:effectLst/>
                <a:ea typeface="Calibri" panose="020F0502020204030204" pitchFamily="34" charset="0"/>
                <a:hlinkClick r:id="rId4"/>
              </a:rPr>
              <a:t>NASA</a:t>
            </a:r>
            <a:endParaRPr lang="en-SG">
              <a:effectLst/>
              <a:ea typeface="Calibri" panose="020F0502020204030204" pitchFamily="34" charset="0"/>
            </a:endParaRPr>
          </a:p>
          <a:p>
            <a:pPr marL="342900" lvl="8" indent="-342900" algn="just">
              <a:buAutoNum type="arabicPeriod"/>
            </a:pPr>
            <a:endParaRPr lang="en-SG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endParaRPr lang="en-SG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13FDD7-31EE-4D89-80C5-0159FB5A125C}"/>
              </a:ext>
            </a:extLst>
          </p:cNvPr>
          <p:cNvSpPr/>
          <p:nvPr/>
        </p:nvSpPr>
        <p:spPr>
          <a:xfrm>
            <a:off x="5212640" y="1295688"/>
            <a:ext cx="45719" cy="52385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17942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3651DB92-D20F-417D-AE55-34C58F897A2E}"/>
              </a:ext>
            </a:extLst>
          </p:cNvPr>
          <p:cNvSpPr/>
          <p:nvPr/>
        </p:nvSpPr>
        <p:spPr>
          <a:xfrm>
            <a:off x="5962120" y="1224489"/>
            <a:ext cx="45719" cy="52385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DBA189-8E0E-4DB9-A98F-CA0C2AC2ADE0}"/>
              </a:ext>
            </a:extLst>
          </p:cNvPr>
          <p:cNvGrpSpPr/>
          <p:nvPr/>
        </p:nvGrpSpPr>
        <p:grpSpPr>
          <a:xfrm>
            <a:off x="6397320" y="1052232"/>
            <a:ext cx="5657831" cy="5410787"/>
            <a:chOff x="5999583" y="1017327"/>
            <a:chExt cx="5747104" cy="613042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F81763F-2DFD-404A-BB9F-45BFA4EE73F9}"/>
                </a:ext>
              </a:extLst>
            </p:cNvPr>
            <p:cNvPicPr/>
            <p:nvPr/>
          </p:nvPicPr>
          <p:blipFill rotWithShape="1">
            <a:blip r:embed="rId2"/>
            <a:srcRect b="48297"/>
            <a:stretch/>
          </p:blipFill>
          <p:spPr>
            <a:xfrm>
              <a:off x="5999583" y="1017327"/>
              <a:ext cx="5461827" cy="234712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A02376E-0EB8-4DF3-AA7A-E6490F784796}"/>
                </a:ext>
              </a:extLst>
            </p:cNvPr>
            <p:cNvPicPr/>
            <p:nvPr/>
          </p:nvPicPr>
          <p:blipFill rotWithShape="1">
            <a:blip r:embed="rId3"/>
            <a:srcRect t="12969" b="77898"/>
            <a:stretch/>
          </p:blipFill>
          <p:spPr>
            <a:xfrm>
              <a:off x="6015177" y="3333618"/>
              <a:ext cx="5731510" cy="485366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588DEE-3309-439C-A4E7-8D665CCED481}"/>
                </a:ext>
              </a:extLst>
            </p:cNvPr>
            <p:cNvPicPr/>
            <p:nvPr/>
          </p:nvPicPr>
          <p:blipFill rotWithShape="1">
            <a:blip r:embed="rId3"/>
            <a:srcRect t="37597"/>
            <a:stretch/>
          </p:blipFill>
          <p:spPr>
            <a:xfrm>
              <a:off x="6015177" y="3831078"/>
              <a:ext cx="5731510" cy="331667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09CB4C-6108-4ED3-BCF0-AA00C590DE21}"/>
              </a:ext>
            </a:extLst>
          </p:cNvPr>
          <p:cNvGrpSpPr/>
          <p:nvPr/>
        </p:nvGrpSpPr>
        <p:grpSpPr>
          <a:xfrm>
            <a:off x="316307" y="1159276"/>
            <a:ext cx="5478374" cy="5303743"/>
            <a:chOff x="238355" y="1159277"/>
            <a:chExt cx="5748238" cy="656727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EAD164A-A15A-4CBF-ABEC-1DD267FA7B55}"/>
                </a:ext>
              </a:extLst>
            </p:cNvPr>
            <p:cNvPicPr/>
            <p:nvPr/>
          </p:nvPicPr>
          <p:blipFill rotWithShape="1">
            <a:blip r:embed="rId4"/>
            <a:srcRect b="46750"/>
            <a:stretch/>
          </p:blipFill>
          <p:spPr>
            <a:xfrm>
              <a:off x="238355" y="1159277"/>
              <a:ext cx="5731510" cy="279979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5167F3E-EA3C-4D12-9909-A84BA901D0CC}"/>
                </a:ext>
              </a:extLst>
            </p:cNvPr>
            <p:cNvPicPr/>
            <p:nvPr/>
          </p:nvPicPr>
          <p:blipFill rotWithShape="1">
            <a:blip r:embed="rId5"/>
            <a:srcRect t="13016" b="75730"/>
            <a:stretch/>
          </p:blipFill>
          <p:spPr>
            <a:xfrm>
              <a:off x="238355" y="3921300"/>
              <a:ext cx="5731510" cy="59455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F515C5-A8AE-4034-988C-6883444919BF}"/>
                </a:ext>
              </a:extLst>
            </p:cNvPr>
            <p:cNvPicPr/>
            <p:nvPr/>
          </p:nvPicPr>
          <p:blipFill rotWithShape="1">
            <a:blip r:embed="rId5"/>
            <a:srcRect t="37549"/>
            <a:stretch/>
          </p:blipFill>
          <p:spPr>
            <a:xfrm>
              <a:off x="255083" y="4427140"/>
              <a:ext cx="5731510" cy="3299408"/>
            </a:xfrm>
            <a:prstGeom prst="rect">
              <a:avLst/>
            </a:prstGeom>
          </p:spPr>
        </p:pic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6669FF-F468-ED4C-B95D-5F19A1CAD93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AC42191-CFE5-B843-AF74-2ADE765D3B2C}" type="datetime6">
              <a:rPr lang="en-SG" smtClean="0"/>
              <a:t>August 22</a:t>
            </a:fld>
            <a:endParaRPr lang="en-S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2F609-465E-D948-AB1A-1903A20CBF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8</a:t>
            </a:fld>
            <a:r>
              <a:rPr lang="en-US"/>
              <a:t> of 37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558AE-2F26-2D4F-B38D-FCC95B97CD3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Confidential    |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6BD0CB-9AC4-CF47-A539-CC682B6BA9C2}"/>
              </a:ext>
            </a:extLst>
          </p:cNvPr>
          <p:cNvSpPr/>
          <p:nvPr/>
        </p:nvSpPr>
        <p:spPr>
          <a:xfrm>
            <a:off x="833020" y="429886"/>
            <a:ext cx="9793762" cy="587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dirty="0">
                <a:solidFill>
                  <a:srgbClr val="1D5759"/>
                </a:solidFill>
              </a:rPr>
              <a:t>Solar Thermal &amp; Absorption Chiller Predictive Analysis </a:t>
            </a:r>
            <a:endParaRPr lang="en-AU" sz="2400" b="1" dirty="0">
              <a:solidFill>
                <a:srgbClr val="1D5759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AU" sz="2400" b="1" dirty="0">
                <a:solidFill>
                  <a:srgbClr val="1D5759"/>
                </a:solidFill>
                <a:highlight>
                  <a:srgbClr val="C0C0C0"/>
                </a:highlight>
                <a:latin typeface="Calibri"/>
              </a:rPr>
              <a:t>1 x Week Models Infographics with EEM insights</a:t>
            </a:r>
            <a:endParaRPr lang="en-AU" sz="2400" b="1" dirty="0">
              <a:solidFill>
                <a:srgbClr val="1D5759"/>
              </a:solidFill>
              <a:highlight>
                <a:srgbClr val="C0C0C0"/>
              </a:highlight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53B7E9-1F9B-4CDF-93E4-12C24C35ACB2}"/>
              </a:ext>
            </a:extLst>
          </p:cNvPr>
          <p:cNvSpPr txBox="1"/>
          <p:nvPr/>
        </p:nvSpPr>
        <p:spPr>
          <a:xfrm flipH="1">
            <a:off x="-578712" y="297503"/>
            <a:ext cx="1469291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5000" dirty="0">
                <a:solidFill>
                  <a:schemeClr val="accent1"/>
                </a:solidFill>
                <a:latin typeface="Roboto Medium"/>
                <a:ea typeface="Roboto Medium"/>
                <a:cs typeface="Poppins Medium"/>
              </a:rPr>
              <a:t>04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78B738-745E-429F-9662-925A25308AFA}"/>
              </a:ext>
            </a:extLst>
          </p:cNvPr>
          <p:cNvSpPr txBox="1"/>
          <p:nvPr/>
        </p:nvSpPr>
        <p:spPr>
          <a:xfrm>
            <a:off x="4954677" y="3137404"/>
            <a:ext cx="2323594" cy="1615827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>
                <a:solidFill>
                  <a:schemeClr val="accent1">
                    <a:lumMod val="50000"/>
                  </a:schemeClr>
                </a:solidFill>
                <a:latin typeface="Helvetica Neue Light"/>
                <a:ea typeface="Helvetica Neue Light" panose="02000403000000020004" pitchFamily="2" charset="0"/>
                <a:cs typeface="Helvetica Neue" panose="02000503000000020004" pitchFamily="2" charset="0"/>
              </a:rPr>
              <a:t>1) Detection Swivel </a:t>
            </a:r>
            <a:r>
              <a:rPr lang="en-US" sz="1100">
                <a:solidFill>
                  <a:schemeClr val="accent1">
                    <a:lumMod val="50000"/>
                  </a:schemeClr>
                </a:solidFill>
                <a:latin typeface="Helvetica Neue Light"/>
                <a:ea typeface="Helvetica Neue Light" panose="02000403000000020004" pitchFamily="2" charset="0"/>
                <a:cs typeface="Helvetica Neue" panose="02000503000000020004" pitchFamily="2" charset="0"/>
              </a:rPr>
              <a:t>showing time of week where the chiller energy consumption is higher or Lower than predicted (Sparks)</a:t>
            </a:r>
          </a:p>
          <a:p>
            <a:endParaRPr lang="en-US" sz="1100">
              <a:solidFill>
                <a:schemeClr val="accent1">
                  <a:lumMod val="50000"/>
                </a:schemeClr>
              </a:solidFill>
              <a:latin typeface="Helvetica Neue Light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en-US" sz="1100" b="1">
                <a:solidFill>
                  <a:schemeClr val="accent1">
                    <a:lumMod val="50000"/>
                  </a:schemeClr>
                </a:solidFill>
                <a:latin typeface="Helvetica Neue Light"/>
                <a:ea typeface="Helvetica Neue Light" panose="02000403000000020004" pitchFamily="2" charset="0"/>
                <a:cs typeface="Helvetica Neue" panose="02000503000000020004" pitchFamily="2" charset="0"/>
              </a:rPr>
              <a:t>2) Automated Generation of Action lists </a:t>
            </a:r>
            <a:r>
              <a:rPr lang="en-US" sz="1100">
                <a:solidFill>
                  <a:schemeClr val="accent1">
                    <a:lumMod val="50000"/>
                  </a:schemeClr>
                </a:solidFill>
                <a:latin typeface="Helvetica Neue Light"/>
                <a:ea typeface="Helvetica Neue Light" panose="02000403000000020004" pitchFamily="2" charset="0"/>
                <a:cs typeface="Helvetica Neue" panose="02000503000000020004" pitchFamily="2" charset="0"/>
              </a:rPr>
              <a:t>for Operators with Engineered Arborescence on Remediation when System is Underperforming.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DB2F33-6373-406F-A211-ADA813E854D6}"/>
              </a:ext>
            </a:extLst>
          </p:cNvPr>
          <p:cNvSpPr txBox="1"/>
          <p:nvPr/>
        </p:nvSpPr>
        <p:spPr>
          <a:xfrm>
            <a:off x="871917" y="1464998"/>
            <a:ext cx="4422023" cy="430887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>
                <a:solidFill>
                  <a:srgbClr val="00B0F0"/>
                </a:solidFill>
                <a:latin typeface="Helvetica Neue Light"/>
              </a:rPr>
              <a:t>BLUE: REAL </a:t>
            </a:r>
            <a:r>
              <a:rPr lang="en-US" sz="1100">
                <a:solidFill>
                  <a:schemeClr val="accent1">
                    <a:lumMod val="50000"/>
                  </a:schemeClr>
                </a:solidFill>
                <a:latin typeface="Helvetica Neue Light"/>
              </a:rPr>
              <a:t>data measured by power meter</a:t>
            </a:r>
          </a:p>
          <a:p>
            <a:r>
              <a:rPr lang="en-US" sz="1100">
                <a:solidFill>
                  <a:srgbClr val="FF0000"/>
                </a:solidFill>
                <a:latin typeface="Helvetica Neue Light"/>
              </a:rPr>
              <a:t>RED: ML PREDICTED </a:t>
            </a:r>
            <a:r>
              <a:rPr lang="en-US" sz="1100">
                <a:solidFill>
                  <a:schemeClr val="accent1">
                    <a:lumMod val="50000"/>
                  </a:schemeClr>
                </a:solidFill>
                <a:latin typeface="Helvetica Neue Light"/>
              </a:rPr>
              <a:t>data – 10 variables weather normalized model</a:t>
            </a:r>
            <a:endParaRPr lang="en-AU" sz="1100">
              <a:solidFill>
                <a:schemeClr val="accent1">
                  <a:lumMod val="50000"/>
                </a:schemeClr>
              </a:solidFill>
              <a:latin typeface="Helvetica Neue Ligh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BA70E6-29DC-41A4-8AA8-89C384DB44FA}"/>
              </a:ext>
            </a:extLst>
          </p:cNvPr>
          <p:cNvSpPr txBox="1"/>
          <p:nvPr/>
        </p:nvSpPr>
        <p:spPr>
          <a:xfrm>
            <a:off x="6936957" y="1462446"/>
            <a:ext cx="4422023" cy="430887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>
                <a:solidFill>
                  <a:srgbClr val="00B0F0"/>
                </a:solidFill>
                <a:latin typeface="Helvetica Neue Light"/>
              </a:rPr>
              <a:t>BLUE: REAL </a:t>
            </a:r>
            <a:r>
              <a:rPr lang="en-US" sz="1100">
                <a:solidFill>
                  <a:schemeClr val="accent1">
                    <a:lumMod val="50000"/>
                  </a:schemeClr>
                </a:solidFill>
                <a:latin typeface="Helvetica Neue Light"/>
              </a:rPr>
              <a:t>data measured by power meter</a:t>
            </a:r>
          </a:p>
          <a:p>
            <a:r>
              <a:rPr lang="en-US" sz="1100">
                <a:solidFill>
                  <a:srgbClr val="FF0000"/>
                </a:solidFill>
                <a:latin typeface="Helvetica Neue Light"/>
              </a:rPr>
              <a:t>RED: ML PREDICTED </a:t>
            </a:r>
            <a:r>
              <a:rPr lang="en-US" sz="1100">
                <a:solidFill>
                  <a:schemeClr val="accent1">
                    <a:lumMod val="50000"/>
                  </a:schemeClr>
                </a:solidFill>
                <a:latin typeface="Helvetica Neue Light"/>
              </a:rPr>
              <a:t>data – 12 variables weather normalized model</a:t>
            </a:r>
            <a:endParaRPr lang="en-AU" sz="1100">
              <a:solidFill>
                <a:schemeClr val="accent1">
                  <a:lumMod val="50000"/>
                </a:schemeClr>
              </a:solidFill>
              <a:latin typeface="Helvetica Neue Ligh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ED861D-4644-46E7-BD79-40AACEB4C2B4}"/>
              </a:ext>
            </a:extLst>
          </p:cNvPr>
          <p:cNvSpPr txBox="1"/>
          <p:nvPr/>
        </p:nvSpPr>
        <p:spPr>
          <a:xfrm>
            <a:off x="4934203" y="6065155"/>
            <a:ext cx="2323594" cy="430887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>
                <a:solidFill>
                  <a:schemeClr val="accent1">
                    <a:lumMod val="50000"/>
                  </a:schemeClr>
                </a:solidFill>
                <a:latin typeface="Helvetica Neue Light"/>
                <a:ea typeface="Helvetica Neue Light" panose="02000403000000020004" pitchFamily="2" charset="0"/>
                <a:cs typeface="Helvetica Neue" panose="02000503000000020004" pitchFamily="2" charset="0"/>
              </a:rPr>
              <a:t>Detection list, displaying Sparks duration of output surplus / deficit `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4706B2-48A0-437E-A697-4FB5EB79FAD1}"/>
              </a:ext>
            </a:extLst>
          </p:cNvPr>
          <p:cNvSpPr txBox="1"/>
          <p:nvPr/>
        </p:nvSpPr>
        <p:spPr>
          <a:xfrm>
            <a:off x="8953992" y="5580850"/>
            <a:ext cx="2711933" cy="261610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>
                <a:solidFill>
                  <a:schemeClr val="accent1">
                    <a:lumMod val="50000"/>
                  </a:schemeClr>
                </a:solidFill>
                <a:latin typeface="Helvetica Neue Light"/>
                <a:ea typeface="Helvetica Neue Light" panose="02000403000000020004" pitchFamily="2" charset="0"/>
                <a:cs typeface="Helvetica Neue" panose="02000503000000020004" pitchFamily="2" charset="0"/>
              </a:rPr>
              <a:t>1-Week Total Operation Hours: ~30 Hours</a:t>
            </a:r>
          </a:p>
        </p:txBody>
      </p:sp>
    </p:spTree>
    <p:extLst>
      <p:ext uri="{BB962C8B-B14F-4D97-AF65-F5344CB8AC3E}">
        <p14:creationId xmlns:p14="http://schemas.microsoft.com/office/powerpoint/2010/main" val="12350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98AD02-8545-BE4D-9377-4A4D7BCFD83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AC42191-CFE5-B843-AF74-2ADE765D3B2C}" type="datetime6">
              <a:rPr lang="en-SG" smtClean="0"/>
              <a:t>August 22</a:t>
            </a:fld>
            <a:endParaRPr lang="en-SG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BEBEB4-C194-3E4C-848F-A9B8695A92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00000000-1234-1234-1234-123412341234}" type="slidenum">
              <a:rPr lang="en-US" smtClean="0"/>
              <a:pPr/>
              <a:t>9</a:t>
            </a:fld>
            <a:r>
              <a:rPr lang="en-US"/>
              <a:t> of 37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78D936-EC93-2B4F-954B-F39EAA7D345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Confidential    |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C680F3-596A-294B-A1DC-374613E49DE1}"/>
              </a:ext>
            </a:extLst>
          </p:cNvPr>
          <p:cNvSpPr/>
          <p:nvPr/>
        </p:nvSpPr>
        <p:spPr>
          <a:xfrm>
            <a:off x="833020" y="429886"/>
            <a:ext cx="9793762" cy="587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dirty="0">
                <a:solidFill>
                  <a:srgbClr val="1D5759"/>
                </a:solidFill>
                <a:latin typeface="Calibri"/>
              </a:rPr>
              <a:t>Data Source for IRRADIANCE</a:t>
            </a:r>
            <a:endParaRPr lang="en-AU" sz="2400" b="1" dirty="0">
              <a:solidFill>
                <a:srgbClr val="1D5759"/>
              </a:solidFill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2B58B2-8B01-1D45-A567-7A250527FE52}"/>
              </a:ext>
            </a:extLst>
          </p:cNvPr>
          <p:cNvSpPr/>
          <p:nvPr/>
        </p:nvSpPr>
        <p:spPr>
          <a:xfrm>
            <a:off x="1825037" y="5741560"/>
            <a:ext cx="73303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>
                <a:latin typeface="Arial" panose="020B0604020202020204" pitchFamily="34" charset="0"/>
              </a:rPr>
              <a:t>Source: </a:t>
            </a:r>
            <a:r>
              <a:rPr lang="en-SG">
                <a:latin typeface="Arial" panose="020B0604020202020204" pitchFamily="34" charset="0"/>
                <a:hlinkClick r:id="rId3"/>
              </a:rPr>
              <a:t>NASA POWER | Prediction Of Worldwide Energy Resources</a:t>
            </a:r>
            <a:endParaRPr lang="en-SG">
              <a:latin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48ADF8-85FF-40FE-833B-91E33879B8A1}"/>
              </a:ext>
            </a:extLst>
          </p:cNvPr>
          <p:cNvGrpSpPr/>
          <p:nvPr/>
        </p:nvGrpSpPr>
        <p:grpSpPr>
          <a:xfrm>
            <a:off x="1872075" y="1027768"/>
            <a:ext cx="7659160" cy="4160756"/>
            <a:chOff x="6096001" y="1516374"/>
            <a:chExt cx="5316716" cy="3596892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5ADE7A5-CDB5-0749-AD2A-9D580B9F8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1" y="1516374"/>
              <a:ext cx="5316716" cy="359689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8FCB468-69AF-A749-9348-885D8C6C132E}"/>
                </a:ext>
              </a:extLst>
            </p:cNvPr>
            <p:cNvCxnSpPr/>
            <p:nvPr/>
          </p:nvCxnSpPr>
          <p:spPr>
            <a:xfrm>
              <a:off x="7098383" y="2045618"/>
              <a:ext cx="4138367" cy="0"/>
            </a:xfrm>
            <a:prstGeom prst="line">
              <a:avLst/>
            </a:prstGeom>
            <a:ln w="28575">
              <a:solidFill>
                <a:srgbClr val="84210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16BBD7-85EB-2142-A900-2D59CFDE2880}"/>
                </a:ext>
              </a:extLst>
            </p:cNvPr>
            <p:cNvSpPr txBox="1"/>
            <p:nvPr/>
          </p:nvSpPr>
          <p:spPr>
            <a:xfrm>
              <a:off x="6863030" y="1517106"/>
              <a:ext cx="18053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Average: 1,687 kWh/m</a:t>
              </a:r>
              <a:r>
                <a:rPr lang="en-US" sz="1200" baseline="3000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C01A8C-7A3A-CC48-A727-8066A8FDD3B8}"/>
                </a:ext>
              </a:extLst>
            </p:cNvPr>
            <p:cNvSpPr txBox="1"/>
            <p:nvPr/>
          </p:nvSpPr>
          <p:spPr>
            <a:xfrm>
              <a:off x="7162793" y="2574863"/>
              <a:ext cx="1505540" cy="46166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High: 1832 kWh/m</a:t>
              </a:r>
              <a:r>
                <a:rPr lang="en-US" sz="1200" baseline="30000"/>
                <a:t>2</a:t>
              </a:r>
            </a:p>
            <a:p>
              <a:r>
                <a:rPr lang="en-US" sz="1200"/>
                <a:t>+8.6% of average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0058DF-A43C-6347-ACCC-76B18A62B7A9}"/>
                </a:ext>
              </a:extLst>
            </p:cNvPr>
            <p:cNvSpPr txBox="1"/>
            <p:nvPr/>
          </p:nvSpPr>
          <p:spPr>
            <a:xfrm>
              <a:off x="9656331" y="2565112"/>
              <a:ext cx="1471878" cy="46166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/>
                <a:t>Low: 1602 kWh/m</a:t>
              </a:r>
              <a:r>
                <a:rPr lang="en-US" sz="1200" baseline="30000"/>
                <a:t>2</a:t>
              </a:r>
            </a:p>
            <a:p>
              <a:r>
                <a:rPr lang="en-US" sz="1200"/>
                <a:t>-4.6% of average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C59CDBA-02C1-264E-8575-2667DB7CFA79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8668333" y="1655606"/>
              <a:ext cx="334265" cy="433726"/>
            </a:xfrm>
            <a:prstGeom prst="straightConnector1">
              <a:avLst/>
            </a:prstGeom>
            <a:ln w="22225">
              <a:solidFill>
                <a:schemeClr val="bg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FDA26AA-9FF9-0A47-9B98-E0CF34083C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50969" y="1808028"/>
              <a:ext cx="332856" cy="646437"/>
            </a:xfrm>
            <a:prstGeom prst="straightConnector1">
              <a:avLst/>
            </a:prstGeom>
            <a:ln w="22225">
              <a:solidFill>
                <a:schemeClr val="bg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981FD02-C6A0-E74C-B057-13A9EFEBBF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90901" y="2143025"/>
              <a:ext cx="248915" cy="359001"/>
            </a:xfrm>
            <a:prstGeom prst="straightConnector1">
              <a:avLst/>
            </a:prstGeom>
            <a:ln w="22225">
              <a:solidFill>
                <a:schemeClr val="bg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C19735A7-199B-5A43-B88D-5DE3F56347E2}"/>
              </a:ext>
            </a:extLst>
          </p:cNvPr>
          <p:cNvSpPr/>
          <p:nvPr/>
        </p:nvSpPr>
        <p:spPr>
          <a:xfrm>
            <a:off x="1825038" y="5360024"/>
            <a:ext cx="3387466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SG" b="1" u="sng"/>
              <a:t>1,687 kWh.th/m²or 4.62kWh.th/m2/day</a:t>
            </a:r>
            <a:endParaRPr lang="en-US" b="1" u="sng"/>
          </a:p>
        </p:txBody>
      </p:sp>
      <p:pic>
        <p:nvPicPr>
          <p:cNvPr id="10246" name="Picture 6" descr="NASA Power REST API v1.0 | ProgrammableWeb">
            <a:extLst>
              <a:ext uri="{FF2B5EF4-FFF2-40B4-BE49-F238E27FC236}">
                <a16:creationId xmlns:a16="http://schemas.microsoft.com/office/drawing/2014/main" id="{78FAA984-31F4-474B-ADA7-EF6220FC5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087" y="5205793"/>
            <a:ext cx="1060255" cy="106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1D1F479-859B-4781-94B8-6A720DA8556E}"/>
              </a:ext>
            </a:extLst>
          </p:cNvPr>
          <p:cNvSpPr txBox="1"/>
          <p:nvPr/>
        </p:nvSpPr>
        <p:spPr>
          <a:xfrm flipH="1">
            <a:off x="-578712" y="297503"/>
            <a:ext cx="1469291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5000" dirty="0">
                <a:solidFill>
                  <a:schemeClr val="accent1"/>
                </a:solidFill>
                <a:latin typeface="Roboto Medium"/>
                <a:ea typeface="Roboto Medium"/>
                <a:cs typeface="Poppins Medium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25144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age type Text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" id="{5F8FE961-4DAF-6C44-8A20-9371179B9019}" vid="{71AD4BE5-C8BF-CB44-A7F7-6801F23CA40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C89A87BDAB394C91C5E31EACD44FF3" ma:contentTypeVersion="20" ma:contentTypeDescription="Create a new document." ma:contentTypeScope="" ma:versionID="b2eb4baf9b80b350e0ca348d8a2d3221">
  <xsd:schema xmlns:xsd="http://www.w3.org/2001/XMLSchema" xmlns:xs="http://www.w3.org/2001/XMLSchema" xmlns:p="http://schemas.microsoft.com/office/2006/metadata/properties" xmlns:ns2="b6ff3d98-c23e-4a58-aa60-02e187817c19" xmlns:ns3="c29dbca8-f067-4491-98f0-135fee62143c" xmlns:ns4="e0532621-9016-4483-8734-1a91430c2e36" targetNamespace="http://schemas.microsoft.com/office/2006/metadata/properties" ma:root="true" ma:fieldsID="f923a0e526e3ddd2eeb1a193d8fc5303" ns2:_="" ns3:_="" ns4:_="">
    <xsd:import namespace="b6ff3d98-c23e-4a58-aa60-02e187817c19"/>
    <xsd:import namespace="c29dbca8-f067-4491-98f0-135fee62143c"/>
    <xsd:import namespace="e0532621-9016-4483-8734-1a91430c2e3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4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ff3d98-c23e-4a58-aa60-02e187817c1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9dbca8-f067-4491-98f0-135fee6214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6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99011356-34f1-4dc2-ae50-9b5e78643a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32621-9016-4483-8734-1a91430c2e36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0d45fce7-f3ed-49cc-94dc-1ff1fe313c31}" ma:internalName="TaxCatchAll" ma:showField="CatchAllData" ma:web="e0532621-9016-4483-8734-1a91430c2e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0532621-9016-4483-8734-1a91430c2e36" xsi:nil="true"/>
    <lcf76f155ced4ddcb4097134ff3c332f xmlns="c29dbca8-f067-4491-98f0-135fee62143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01A2E98-4906-4238-9B89-20D70C276F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ff3d98-c23e-4a58-aa60-02e187817c19"/>
    <ds:schemaRef ds:uri="c29dbca8-f067-4491-98f0-135fee62143c"/>
    <ds:schemaRef ds:uri="e0532621-9016-4483-8734-1a91430c2e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3BAE2F-AC1E-4702-9500-C4DE0A4CD3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796027-87F4-4395-A08C-D8B663CF589D}">
  <ds:schemaRefs>
    <ds:schemaRef ds:uri="b6ff3d98-c23e-4a58-aa60-02e187817c19"/>
    <ds:schemaRef ds:uri="c29dbca8-f067-4491-98f0-135fee62143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e0532621-9016-4483-8734-1a91430c2e3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859</Words>
  <Application>Microsoft Office PowerPoint</Application>
  <PresentationFormat>Widescreen</PresentationFormat>
  <Paragraphs>160</Paragraphs>
  <Slides>14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Helvetica Light</vt:lpstr>
      <vt:lpstr>Calibri</vt:lpstr>
      <vt:lpstr>Segoe UI</vt:lpstr>
      <vt:lpstr>Roboto Medium</vt:lpstr>
      <vt:lpstr>Helvetica Neue Thin</vt:lpstr>
      <vt:lpstr>HELVETICA NEUE LIGHT</vt:lpstr>
      <vt:lpstr>Univers Condensed</vt:lpstr>
      <vt:lpstr>Arial</vt:lpstr>
      <vt:lpstr>Calibri Light</vt:lpstr>
      <vt:lpstr>Geomanist</vt:lpstr>
      <vt:lpstr>Wingdings</vt:lpstr>
      <vt:lpstr>Page type Texte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Vernice NG (ENTERPRISESG)</dc:creator>
  <cp:lastModifiedBy>Jiasheng Ng</cp:lastModifiedBy>
  <cp:revision>30</cp:revision>
  <dcterms:created xsi:type="dcterms:W3CDTF">2018-10-27T03:23:47Z</dcterms:created>
  <dcterms:modified xsi:type="dcterms:W3CDTF">2022-08-19T02:41:04Z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f9331f7-95a2-472a-92bc-d73219eb516b_Enabled">
    <vt:lpwstr>True</vt:lpwstr>
  </property>
  <property fmtid="{D5CDD505-2E9C-101B-9397-08002B2CF9AE}" pid="3" name="MSIP_Label_3f9331f7-95a2-472a-92bc-d73219eb516b_SiteId">
    <vt:lpwstr>0b11c524-9a1c-4e1b-84cb-6336aefc2243</vt:lpwstr>
  </property>
  <property fmtid="{D5CDD505-2E9C-101B-9397-08002B2CF9AE}" pid="4" name="MSIP_Label_3f9331f7-95a2-472a-92bc-d73219eb516b_Owner">
    <vt:lpwstr>Vernice_NG@enterprisesg.gov.sg</vt:lpwstr>
  </property>
  <property fmtid="{D5CDD505-2E9C-101B-9397-08002B2CF9AE}" pid="5" name="MSIP_Label_3f9331f7-95a2-472a-92bc-d73219eb516b_SetDate">
    <vt:lpwstr>2020-11-13T13:31:50.4250694Z</vt:lpwstr>
  </property>
  <property fmtid="{D5CDD505-2E9C-101B-9397-08002B2CF9AE}" pid="6" name="MSIP_Label_3f9331f7-95a2-472a-92bc-d73219eb516b_Name">
    <vt:lpwstr>CONFIDENTIAL</vt:lpwstr>
  </property>
  <property fmtid="{D5CDD505-2E9C-101B-9397-08002B2CF9AE}" pid="7" name="MSIP_Label_3f9331f7-95a2-472a-92bc-d73219eb516b_Application">
    <vt:lpwstr>Microsoft Azure Information Protection</vt:lpwstr>
  </property>
  <property fmtid="{D5CDD505-2E9C-101B-9397-08002B2CF9AE}" pid="8" name="MSIP_Label_3f9331f7-95a2-472a-92bc-d73219eb516b_ActionId">
    <vt:lpwstr>777a9a32-6eb9-4779-8028-83ad73e857c1</vt:lpwstr>
  </property>
  <property fmtid="{D5CDD505-2E9C-101B-9397-08002B2CF9AE}" pid="9" name="MSIP_Label_3f9331f7-95a2-472a-92bc-d73219eb516b_Extended_MSFT_Method">
    <vt:lpwstr>Automatic</vt:lpwstr>
  </property>
  <property fmtid="{D5CDD505-2E9C-101B-9397-08002B2CF9AE}" pid="10" name="MSIP_Label_4f288355-fb4c-44cd-b9ca-40cfc2aee5f8_Enabled">
    <vt:lpwstr>True</vt:lpwstr>
  </property>
  <property fmtid="{D5CDD505-2E9C-101B-9397-08002B2CF9AE}" pid="11" name="MSIP_Label_4f288355-fb4c-44cd-b9ca-40cfc2aee5f8_SiteId">
    <vt:lpwstr>0b11c524-9a1c-4e1b-84cb-6336aefc2243</vt:lpwstr>
  </property>
  <property fmtid="{D5CDD505-2E9C-101B-9397-08002B2CF9AE}" pid="12" name="MSIP_Label_4f288355-fb4c-44cd-b9ca-40cfc2aee5f8_Owner">
    <vt:lpwstr>Vernice_NG@enterprisesg.gov.sg</vt:lpwstr>
  </property>
  <property fmtid="{D5CDD505-2E9C-101B-9397-08002B2CF9AE}" pid="13" name="MSIP_Label_4f288355-fb4c-44cd-b9ca-40cfc2aee5f8_SetDate">
    <vt:lpwstr>2020-11-13T13:31:50.4250694Z</vt:lpwstr>
  </property>
  <property fmtid="{D5CDD505-2E9C-101B-9397-08002B2CF9AE}" pid="14" name="MSIP_Label_4f288355-fb4c-44cd-b9ca-40cfc2aee5f8_Name">
    <vt:lpwstr>NON-SENSITIVE</vt:lpwstr>
  </property>
  <property fmtid="{D5CDD505-2E9C-101B-9397-08002B2CF9AE}" pid="15" name="MSIP_Label_4f288355-fb4c-44cd-b9ca-40cfc2aee5f8_Application">
    <vt:lpwstr>Microsoft Azure Information Protection</vt:lpwstr>
  </property>
  <property fmtid="{D5CDD505-2E9C-101B-9397-08002B2CF9AE}" pid="16" name="MSIP_Label_4f288355-fb4c-44cd-b9ca-40cfc2aee5f8_ActionId">
    <vt:lpwstr>777a9a32-6eb9-4779-8028-83ad73e857c1</vt:lpwstr>
  </property>
  <property fmtid="{D5CDD505-2E9C-101B-9397-08002B2CF9AE}" pid="17" name="MSIP_Label_4f288355-fb4c-44cd-b9ca-40cfc2aee5f8_Parent">
    <vt:lpwstr>3f9331f7-95a2-472a-92bc-d73219eb516b</vt:lpwstr>
  </property>
  <property fmtid="{D5CDD505-2E9C-101B-9397-08002B2CF9AE}" pid="18" name="MSIP_Label_4f288355-fb4c-44cd-b9ca-40cfc2aee5f8_Extended_MSFT_Method">
    <vt:lpwstr>Automatic</vt:lpwstr>
  </property>
  <property fmtid="{D5CDD505-2E9C-101B-9397-08002B2CF9AE}" pid="19" name="ContentTypeId">
    <vt:lpwstr>0x01010030C89A87BDAB394C91C5E31EACD44FF3</vt:lpwstr>
  </property>
  <property fmtid="{D5CDD505-2E9C-101B-9397-08002B2CF9AE}" pid="20" name="MSIP_Label_abc96a22-336c-4f29-90dc-9992d2c9564c_Enabled">
    <vt:lpwstr>true</vt:lpwstr>
  </property>
  <property fmtid="{D5CDD505-2E9C-101B-9397-08002B2CF9AE}" pid="21" name="MSIP_Label_abc96a22-336c-4f29-90dc-9992d2c9564c_SetDate">
    <vt:lpwstr>2022-08-19T02:41:01Z</vt:lpwstr>
  </property>
  <property fmtid="{D5CDD505-2E9C-101B-9397-08002B2CF9AE}" pid="22" name="MSIP_Label_abc96a22-336c-4f29-90dc-9992d2c9564c_Method">
    <vt:lpwstr>Privileged</vt:lpwstr>
  </property>
  <property fmtid="{D5CDD505-2E9C-101B-9397-08002B2CF9AE}" pid="23" name="MSIP_Label_abc96a22-336c-4f29-90dc-9992d2c9564c_Name">
    <vt:lpwstr>abc96a22-336c-4f29-90dc-9992d2c9564c</vt:lpwstr>
  </property>
  <property fmtid="{D5CDD505-2E9C-101B-9397-08002B2CF9AE}" pid="24" name="MSIP_Label_abc96a22-336c-4f29-90dc-9992d2c9564c_SiteId">
    <vt:lpwstr>5a7a259b-6730-404b-bc25-5c6c773229ca</vt:lpwstr>
  </property>
  <property fmtid="{D5CDD505-2E9C-101B-9397-08002B2CF9AE}" pid="25" name="MSIP_Label_abc96a22-336c-4f29-90dc-9992d2c9564c_ActionId">
    <vt:lpwstr>8439a0af-19ff-45e0-b11b-7e7f18599cb5</vt:lpwstr>
  </property>
  <property fmtid="{D5CDD505-2E9C-101B-9397-08002B2CF9AE}" pid="26" name="MSIP_Label_abc96a22-336c-4f29-90dc-9992d2c9564c_ContentBits">
    <vt:lpwstr>0</vt:lpwstr>
  </property>
</Properties>
</file>